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9"/>
  </p:handoutMasterIdLst>
  <p:sldIdLst>
    <p:sldId id="516" r:id="rId3"/>
    <p:sldId id="16142732" r:id="rId5"/>
    <p:sldId id="16142734" r:id="rId6"/>
    <p:sldId id="16142735" r:id="rId7"/>
    <p:sldId id="16142723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86" userDrawn="1">
          <p15:clr>
            <a:srgbClr val="A4A3A4"/>
          </p15:clr>
        </p15:guide>
        <p15:guide id="2" pos="3676" userDrawn="1">
          <p15:clr>
            <a:srgbClr val="A4A3A4"/>
          </p15:clr>
        </p15:guide>
        <p15:guide id="3" orient="horz" pos="337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娄伟华" initials="娄伟华" lastIdx="1" clrIdx="0"/>
  <p:cmAuthor id="1" name="Windows 用户" initials="W用" lastIdx="5" clrIdx="0"/>
  <p:cmAuthor id="2" name="作者" initials="A" lastIdx="0" clrIdx="1"/>
  <p:cmAuthor id="3" name="Windows User" initials="WU" lastIdx="11" clrIdx="2"/>
  <p:cmAuthor id="4" name="SHuser8" initials="S" lastIdx="1" clrIdx="3"/>
  <p:cmAuthor id="5" name="wendy xiong" initials="wx" lastIdx="4" clrIdx="4"/>
  <p:cmAuthor id="6" name="Qianyun Shi" initials="QS" lastIdx="1" clrIdx="5"/>
  <p:cmAuthor id="7" name=". leo" initials=".l" lastIdx="2" clrIdx="6"/>
  <p:cmAuthor id="8" name="miao shou" initials="ms" lastIdx="1" clrIdx="7"/>
  <p:cmAuthor id="9" name="未知用户5" initials="未知用户5" lastIdx="1" clrIdx="8"/>
  <p:cmAuthor id="10" name="晨辰" initials="晨" lastIdx="2" clrIdx="9"/>
  <p:cmAuthor id="11" name="EDZ" initials="E" lastIdx="1" clrIdx="10"/>
  <p:cmAuthor id="12" name="Administrator" initials="A" lastIdx="1" clrIdx="11"/>
  <p:cmAuthor id="13" name="林 延君" initials="林" lastIdx="1" clrIdx="12"/>
  <p:cmAuthor id="14" name="YBKJ" initials="Y" lastIdx="2" clrIdx="13"/>
  <p:cmAuthor id="15" name="liuqing" initials="l" lastIdx="1" clrIdx="14"/>
  <p:cmAuthor id="17" name="mac" initials="m" lastIdx="7" clrIdx="16"/>
  <p:cmAuthor id="18" name="王澍" initials="" lastIdx="0" clrIdx="17"/>
  <p:cmAuthor id="19" name="office" initials="o" lastIdx="0" clrIdx="18"/>
  <p:cmAuthor id="20" name="8618621871413" initials="8" lastIdx="0" clrIdx="19"/>
  <p:cmAuthor id="21" name="Denis" initials="D" lastIdx="0" clrIdx="20"/>
  <p:cmAuthor id="22" name="uu" initials="u" lastIdx="0" clrIdx="21"/>
  <p:cmAuthor id="23" name="小野马" initials="小" lastIdx="0" clrIdx="22"/>
  <p:cmAuthor id="24" name="L" initials="L" lastIdx="0" clrIdx="2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4CB442"/>
    <a:srgbClr val="FFC000"/>
    <a:srgbClr val="FFFFFF"/>
    <a:srgbClr val="A6A6A6"/>
    <a:srgbClr val="0A8741"/>
    <a:srgbClr val="EBF2EA"/>
    <a:srgbClr val="7FC553"/>
    <a:srgbClr val="92D78E"/>
    <a:srgbClr val="70BD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889" autoAdjust="0"/>
    <p:restoredTop sz="93696"/>
  </p:normalViewPr>
  <p:slideViewPr>
    <p:cSldViewPr snapToGrid="0" showGuides="1">
      <p:cViewPr varScale="1">
        <p:scale>
          <a:sx n="132" d="100"/>
          <a:sy n="132" d="100"/>
        </p:scale>
        <p:origin x="1488" y="184"/>
      </p:cViewPr>
      <p:guideLst>
        <p:guide orient="horz" pos="1286"/>
        <p:guide pos="3676"/>
        <p:guide orient="horz" pos="3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325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commentAuthors" Target="commentAuthors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3.jpe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第一页，把成果总结再梳理一下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第三页按我写的标题重新梳理内容，你们看看我说的方向是否可行？</a:t>
            </a:r>
            <a:endParaRPr lang="zh-CN" altLang="en-US"/>
          </a:p>
          <a:p>
            <a:r>
              <a:rPr lang="zh-CN" altLang="en-US"/>
              <a:t>可行的话，参考</a:t>
            </a:r>
            <a:r>
              <a:rPr lang="en-US" altLang="zh-CN"/>
              <a:t>BMAD</a:t>
            </a:r>
            <a:r>
              <a:rPr lang="zh-CN" altLang="en-US"/>
              <a:t>项目，重新画一个图，放右边</a:t>
            </a:r>
            <a:endParaRPr lang="zh-CN" altLang="en-US"/>
          </a:p>
          <a:p>
            <a:r>
              <a:rPr lang="zh-CN" altLang="en-US"/>
              <a:t>左边文字部分，重点讲讲实现思路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6895" y="132080"/>
            <a:ext cx="10515600" cy="457835"/>
          </a:xfrm>
        </p:spPr>
        <p:txBody>
          <a:bodyPr/>
          <a:lstStyle>
            <a:lvl1pPr marL="0" marR="0" lvl="0" algn="just" defTabSz="914400" rtl="0" eaLnBrk="1" fontAlgn="t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2200" b="0" i="0" u="none" strike="noStrike" kern="1200" cap="none" spc="100" normalizeH="0" baseline="0" noProof="1" dirty="0">
                <a:solidFill>
                  <a:srgbClr val="4CB442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7750" y="252180"/>
            <a:ext cx="218106" cy="218106"/>
          </a:xfrm>
          <a:prstGeom prst="rect">
            <a:avLst/>
          </a:prstGeom>
        </p:spPr>
      </p:pic>
      <p:cxnSp>
        <p:nvCxnSpPr>
          <p:cNvPr id="7" name="直接连接符 17"/>
          <p:cNvCxnSpPr/>
          <p:nvPr userDrawn="1"/>
        </p:nvCxnSpPr>
        <p:spPr>
          <a:xfrm>
            <a:off x="177750" y="695792"/>
            <a:ext cx="1174331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384309"/>
            <a:ext cx="12192000" cy="47545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树, 天空, 户外, 道路&#10;&#10;自动生成的说明"/>
          <p:cNvPicPr>
            <a:picLocks noChangeAspect="1"/>
          </p:cNvPicPr>
          <p:nvPr userDrawn="1"/>
        </p:nvPicPr>
        <p:blipFill rotWithShape="1">
          <a:blip r:embed="rId2" cstate="screen">
            <a:alphaModFix amt="15000"/>
            <a:grayscl/>
          </a:blip>
          <a:srcRect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 descr="图片包含 宗教场所, 建筑物, 喇嘛庙, 户外&#10;&#10;自动生成的说明"/>
          <p:cNvPicPr>
            <a:picLocks noChangeAspect="1"/>
          </p:cNvPicPr>
          <p:nvPr userDrawn="1"/>
        </p:nvPicPr>
        <p:blipFill>
          <a:blip r:embed="rId3">
            <a:alphaModFix amt="5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975164"/>
            <a:ext cx="3342418" cy="2882836"/>
          </a:xfrm>
          <a:prstGeom prst="rect">
            <a:avLst/>
          </a:prstGeom>
        </p:spPr>
      </p:pic>
      <p:pic>
        <p:nvPicPr>
          <p:cNvPr id="16" name="图片 15" descr="图片包含 宗教场所, 建筑物, 喇嘛庙, 户外&#10;&#10;自动生成的说明"/>
          <p:cNvPicPr>
            <a:picLocks noChangeAspect="1"/>
          </p:cNvPicPr>
          <p:nvPr userDrawn="1"/>
        </p:nvPicPr>
        <p:blipFill>
          <a:blip r:embed="rId3">
            <a:alphaModFix amt="5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49582" y="3975164"/>
            <a:ext cx="3342418" cy="2882836"/>
          </a:xfrm>
          <a:prstGeom prst="rect">
            <a:avLst/>
          </a:prstGeom>
        </p:spPr>
      </p:pic>
      <p:sp>
        <p:nvSpPr>
          <p:cNvPr id="18" name="矩形 17"/>
          <p:cNvSpPr/>
          <p:nvPr userDrawn="1"/>
        </p:nvSpPr>
        <p:spPr>
          <a:xfrm>
            <a:off x="0" y="6570000"/>
            <a:ext cx="12192000" cy="28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73100" y="1254475"/>
            <a:ext cx="10845798" cy="2281638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90204" pitchFamily="34" charset="0"/>
              <a:buNone/>
              <a:defRPr sz="6600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3476623" y="5647471"/>
            <a:ext cx="5238752" cy="310871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lang="zh-CN" altLang="en-US" sz="1600" spc="300" smtClean="0">
                <a:solidFill>
                  <a:schemeClr val="accent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  <a:endParaRPr lang="en-US" altLang="zh-CN" dirty="0"/>
          </a:p>
        </p:txBody>
      </p:sp>
      <p:sp>
        <p:nvSpPr>
          <p:cNvPr id="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673102" y="4107542"/>
            <a:ext cx="10845798" cy="682171"/>
          </a:xfrm>
        </p:spPr>
        <p:txBody>
          <a:bodyPr vert="horz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77750" y="252180"/>
            <a:ext cx="218106" cy="218106"/>
          </a:xfrm>
          <a:prstGeom prst="rect">
            <a:avLst/>
          </a:prstGeom>
        </p:spPr>
      </p:pic>
      <p:cxnSp>
        <p:nvCxnSpPr>
          <p:cNvPr id="7" name="直接连接符 17"/>
          <p:cNvCxnSpPr/>
          <p:nvPr userDrawn="1"/>
        </p:nvCxnSpPr>
        <p:spPr>
          <a:xfrm>
            <a:off x="177750" y="695792"/>
            <a:ext cx="1174331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384309"/>
            <a:ext cx="12192000" cy="475454"/>
          </a:xfrm>
          <a:prstGeom prst="rect">
            <a:avLst/>
          </a:prstGeom>
        </p:spPr>
      </p:pic>
      <p:sp>
        <p:nvSpPr>
          <p:cNvPr id="35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450157" y="76355"/>
            <a:ext cx="9385300" cy="569378"/>
          </a:xfrm>
        </p:spPr>
        <p:txBody>
          <a:bodyPr anchor="ctr">
            <a:normAutofit/>
          </a:bodyPr>
          <a:lstStyle>
            <a:lvl1pPr marL="0" marR="0" lvl="0" indent="0" algn="just" defTabSz="914400" rtl="0" eaLnBrk="1" fontAlgn="t" latinLnBrk="0" hangingPunct="1">
              <a:lnSpc>
                <a:spcPct val="100000"/>
              </a:lnSpc>
              <a:spcBef>
                <a:spcPts val="1000"/>
              </a:spcBef>
              <a:buClrTx/>
              <a:buSzTx/>
              <a:buFontTx/>
              <a:buNone/>
              <a:defRPr kumimoji="0" lang="zh-CN" altLang="en-US" sz="2200" b="0" i="0" u="none" strike="noStrike" kern="1200" cap="none" spc="100" normalizeH="0" baseline="0" noProof="1">
                <a:solidFill>
                  <a:srgbClr val="4CB442"/>
                </a:solidFill>
                <a:uFillTx/>
                <a:latin typeface="微软雅黑" panose="020B0503020204020204" charset="-122"/>
                <a:ea typeface="思源黑体 CN Bold" panose="020B0800000000000000"/>
                <a:cs typeface="+mj-cs"/>
              </a:defRPr>
            </a:lvl1pPr>
          </a:lstStyle>
          <a:p>
            <a:pPr lvl="0"/>
            <a:r>
              <a:rPr kumimoji="1" lang="zh-CN" altLang="en-US" dirty="0"/>
              <a:t>在此输入标题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tiff"/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3" Type="http://schemas.openxmlformats.org/officeDocument/2006/relationships/notesSlide" Target="../notesSlides/notesSlide3.xml"/><Relationship Id="rId32" Type="http://schemas.openxmlformats.org/officeDocument/2006/relationships/slideLayout" Target="../slideLayouts/slideLayout6.xml"/><Relationship Id="rId31" Type="http://schemas.openxmlformats.org/officeDocument/2006/relationships/image" Target="../media/image14.png"/><Relationship Id="rId30" Type="http://schemas.openxmlformats.org/officeDocument/2006/relationships/image" Target="../media/image13.png"/><Relationship Id="rId3" Type="http://schemas.openxmlformats.org/officeDocument/2006/relationships/tags" Target="../tags/tag3.xml"/><Relationship Id="rId29" Type="http://schemas.openxmlformats.org/officeDocument/2006/relationships/image" Target="../media/image12.png"/><Relationship Id="rId28" Type="http://schemas.openxmlformats.org/officeDocument/2006/relationships/tags" Target="../tags/tag28.xml"/><Relationship Id="rId27" Type="http://schemas.openxmlformats.org/officeDocument/2006/relationships/tags" Target="../tags/tag27.xml"/><Relationship Id="rId26" Type="http://schemas.openxmlformats.org/officeDocument/2006/relationships/tags" Target="../tags/tag26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6" Type="http://schemas.openxmlformats.org/officeDocument/2006/relationships/notesSlide" Target="../notesSlides/notesSlide4.xml"/><Relationship Id="rId35" Type="http://schemas.openxmlformats.org/officeDocument/2006/relationships/slideLayout" Target="../slideLayouts/slideLayout6.xml"/><Relationship Id="rId34" Type="http://schemas.openxmlformats.org/officeDocument/2006/relationships/image" Target="../media/image18.png"/><Relationship Id="rId33" Type="http://schemas.openxmlformats.org/officeDocument/2006/relationships/tags" Target="../tags/tag58.xml"/><Relationship Id="rId32" Type="http://schemas.openxmlformats.org/officeDocument/2006/relationships/tags" Target="../tags/tag57.xml"/><Relationship Id="rId31" Type="http://schemas.openxmlformats.org/officeDocument/2006/relationships/image" Target="../media/image17.png"/><Relationship Id="rId30" Type="http://schemas.openxmlformats.org/officeDocument/2006/relationships/tags" Target="../tags/tag56.xml"/><Relationship Id="rId3" Type="http://schemas.openxmlformats.org/officeDocument/2006/relationships/tags" Target="../tags/tag31.xml"/><Relationship Id="rId29" Type="http://schemas.openxmlformats.org/officeDocument/2006/relationships/tags" Target="../tags/tag55.xml"/><Relationship Id="rId28" Type="http://schemas.openxmlformats.org/officeDocument/2006/relationships/tags" Target="../tags/tag54.xml"/><Relationship Id="rId27" Type="http://schemas.openxmlformats.org/officeDocument/2006/relationships/tags" Target="../tags/tag53.xml"/><Relationship Id="rId26" Type="http://schemas.openxmlformats.org/officeDocument/2006/relationships/tags" Target="../tags/tag52.xml"/><Relationship Id="rId25" Type="http://schemas.openxmlformats.org/officeDocument/2006/relationships/tags" Target="../tags/tag51.xml"/><Relationship Id="rId24" Type="http://schemas.openxmlformats.org/officeDocument/2006/relationships/tags" Target="../tags/tag50.xml"/><Relationship Id="rId23" Type="http://schemas.openxmlformats.org/officeDocument/2006/relationships/tags" Target="../tags/tag49.xml"/><Relationship Id="rId22" Type="http://schemas.openxmlformats.org/officeDocument/2006/relationships/tags" Target="../tags/tag48.xml"/><Relationship Id="rId21" Type="http://schemas.openxmlformats.org/officeDocument/2006/relationships/tags" Target="../tags/tag47.xml"/><Relationship Id="rId20" Type="http://schemas.openxmlformats.org/officeDocument/2006/relationships/image" Target="../media/image16.png"/><Relationship Id="rId2" Type="http://schemas.openxmlformats.org/officeDocument/2006/relationships/tags" Target="../tags/tag30.xml"/><Relationship Id="rId19" Type="http://schemas.openxmlformats.org/officeDocument/2006/relationships/tags" Target="../tags/tag46.xml"/><Relationship Id="rId18" Type="http://schemas.openxmlformats.org/officeDocument/2006/relationships/tags" Target="../tags/tag45.xml"/><Relationship Id="rId17" Type="http://schemas.openxmlformats.org/officeDocument/2006/relationships/tags" Target="../tags/tag44.xml"/><Relationship Id="rId16" Type="http://schemas.openxmlformats.org/officeDocument/2006/relationships/tags" Target="../tags/tag43.xml"/><Relationship Id="rId15" Type="http://schemas.openxmlformats.org/officeDocument/2006/relationships/tags" Target="../tags/tag42.xml"/><Relationship Id="rId14" Type="http://schemas.openxmlformats.org/officeDocument/2006/relationships/tags" Target="../tags/tag41.xml"/><Relationship Id="rId13" Type="http://schemas.openxmlformats.org/officeDocument/2006/relationships/tags" Target="../tags/tag40.xml"/><Relationship Id="rId12" Type="http://schemas.openxmlformats.org/officeDocument/2006/relationships/tags" Target="../tags/tag39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tags" Target="../tags/tag2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jpe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9" y="0"/>
            <a:ext cx="12192849" cy="685847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27" y="510616"/>
            <a:ext cx="10747873" cy="5926663"/>
          </a:xfrm>
          <a:prstGeom prst="rect">
            <a:avLst/>
          </a:prstGeom>
        </p:spPr>
      </p:pic>
      <p:sp>
        <p:nvSpPr>
          <p:cNvPr id="657" name="文本框 1"/>
          <p:cNvSpPr txBox="1"/>
          <p:nvPr/>
        </p:nvSpPr>
        <p:spPr>
          <a:xfrm>
            <a:off x="7411452" y="5007948"/>
            <a:ext cx="4149221" cy="38608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r">
              <a:lnSpc>
                <a:spcPct val="120000"/>
              </a:lnSpc>
            </a:pPr>
            <a:r>
              <a:rPr kumimoji="1" lang="en-GB" alt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202</a:t>
            </a:r>
            <a:r>
              <a:rPr kumimoji="1" lang="en-US" altLang="en-GB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kumimoji="1"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年</a:t>
            </a:r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712</a:t>
            </a:r>
            <a:endParaRPr kumimoji="1" lang="zh-CN" alt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8" name="矩形 657"/>
          <p:cNvSpPr/>
          <p:nvPr/>
        </p:nvSpPr>
        <p:spPr>
          <a:xfrm flipV="1">
            <a:off x="6687519" y="4522659"/>
            <a:ext cx="4873154" cy="45719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42" y="332580"/>
            <a:ext cx="5293097" cy="484464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8955" y="6376035"/>
            <a:ext cx="346075" cy="346075"/>
          </a:xfrm>
          <a:prstGeom prst="rect">
            <a:avLst/>
          </a:prstGeom>
        </p:spPr>
      </p:pic>
      <p:sp>
        <p:nvSpPr>
          <p:cNvPr id="655" name="文本框 654"/>
          <p:cNvSpPr txBox="1"/>
          <p:nvPr/>
        </p:nvSpPr>
        <p:spPr>
          <a:xfrm>
            <a:off x="-1270" y="2841625"/>
            <a:ext cx="11786870" cy="209105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r">
              <a:lnSpc>
                <a:spcPct val="120000"/>
              </a:lnSpc>
            </a:pPr>
            <a:r>
              <a:rPr kumimoji="1" lang="en-US" altLang="zh-CN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2026</a:t>
            </a:r>
            <a:r>
              <a:rPr kumimoji="1" lang="zh-CN" altLang="en-US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年互联网医院技术方案规划</a:t>
            </a:r>
            <a:endParaRPr kumimoji="1" lang="zh-CN" altLang="en-US" sz="4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indent="0" algn="l">
              <a:buFont typeface="Arial" panose="020B0604020202090204" pitchFamily="34" charset="0"/>
              <a:buNone/>
            </a:pPr>
            <a:r>
              <a:rPr dirty="0">
                <a:ea typeface="微软雅黑" panose="020B0503020204020204" charset="-122"/>
                <a:cs typeface="+mn-ea"/>
                <a:sym typeface="+mn-ea"/>
              </a:rPr>
              <a:t>互联网医院组件化，</a:t>
            </a:r>
            <a:r>
              <a:rPr lang="en-US" altLang="zh-CN" dirty="0">
                <a:ea typeface="微软雅黑" panose="020B0503020204020204" charset="-122"/>
                <a:cs typeface="+mn-ea"/>
                <a:sym typeface="+mn-ea"/>
              </a:rPr>
              <a:t>2</a:t>
            </a:r>
            <a:r>
              <a:rPr dirty="0">
                <a:ea typeface="微软雅黑" panose="020B0503020204020204" charset="-122"/>
                <a:cs typeface="+mn-ea"/>
                <a:sym typeface="+mn-ea"/>
              </a:rPr>
              <a:t>年实践，应用成果初现</a:t>
            </a:r>
            <a:endParaRPr kumimoji="1" b="1" dirty="0">
              <a:solidFill>
                <a:srgbClr val="0F984D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1820" y="2639060"/>
            <a:ext cx="8567420" cy="3376295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1431290" y="782320"/>
            <a:ext cx="2776855" cy="283845"/>
          </a:xfrm>
          <a:prstGeom prst="roundRect">
            <a:avLst/>
          </a:prstGeom>
          <a:gradFill>
            <a:gsLst>
              <a:gs pos="100000">
                <a:srgbClr val="92D050">
                  <a:lumMod val="96000"/>
                </a:srgbClr>
              </a:gs>
              <a:gs pos="6000">
                <a:srgbClr val="00B050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规模</a:t>
            </a: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31290" y="1049020"/>
            <a:ext cx="2776855" cy="1490980"/>
          </a:xfrm>
          <a:prstGeom prst="rect">
            <a:avLst/>
          </a:prstGeom>
          <a:ln w="6350" cap="flat" cmpd="sng" algn="ctr">
            <a:solidFill>
              <a:schemeClr val="accent6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175" y="1271905"/>
            <a:ext cx="808990" cy="970280"/>
          </a:xfrm>
          <a:prstGeom prst="rect">
            <a:avLst/>
          </a:prstGeom>
        </p:spPr>
      </p:pic>
      <p:sp>
        <p:nvSpPr>
          <p:cNvPr id="111" name="文本框 110"/>
          <p:cNvSpPr txBox="1"/>
          <p:nvPr/>
        </p:nvSpPr>
        <p:spPr>
          <a:xfrm>
            <a:off x="2675255" y="1200150"/>
            <a:ext cx="12788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chemeClr val="accent6"/>
                </a:solidFill>
              </a:rPr>
              <a:t>30+</a:t>
            </a:r>
            <a:endParaRPr lang="en-US" altLang="zh-CN" sz="4000">
              <a:solidFill>
                <a:schemeClr val="accent6"/>
              </a:solidFill>
            </a:endParaRPr>
          </a:p>
        </p:txBody>
      </p:sp>
      <p:sp>
        <p:nvSpPr>
          <p:cNvPr id="115" name="圆角矩形 114"/>
          <p:cNvSpPr/>
          <p:nvPr/>
        </p:nvSpPr>
        <p:spPr>
          <a:xfrm>
            <a:off x="2443480" y="1824990"/>
            <a:ext cx="1439545" cy="230505"/>
          </a:xfrm>
          <a:prstGeom prst="roundRect">
            <a:avLst/>
          </a:prstGeom>
          <a:noFill/>
          <a:ln w="6350">
            <a:solidFill>
              <a:srgbClr val="007C0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>
                <a:solidFill>
                  <a:schemeClr val="tx1"/>
                </a:solidFill>
                <a:sym typeface="+mn-ea"/>
              </a:rPr>
              <a:t>完成核心业务组件</a:t>
            </a:r>
            <a:endParaRPr kumimoji="1" lang="zh-CN" altLang="en-US" sz="1100" dirty="0">
              <a:solidFill>
                <a:schemeClr val="tx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2508250" y="2120265"/>
            <a:ext cx="15328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已服务</a:t>
            </a:r>
            <a:r>
              <a:rPr lang="en-US" altLang="zh-CN" sz="1000"/>
              <a:t>300+</a:t>
            </a:r>
            <a:r>
              <a:rPr lang="zh-CN" altLang="en-US" sz="1000"/>
              <a:t>接口</a:t>
            </a:r>
            <a:endParaRPr lang="zh-CN" altLang="en-US" sz="1000"/>
          </a:p>
        </p:txBody>
      </p:sp>
      <p:sp>
        <p:nvSpPr>
          <p:cNvPr id="117" name="圆角矩形 116"/>
          <p:cNvSpPr/>
          <p:nvPr/>
        </p:nvSpPr>
        <p:spPr>
          <a:xfrm>
            <a:off x="4631875" y="782181"/>
            <a:ext cx="2776931" cy="283533"/>
          </a:xfrm>
          <a:prstGeom prst="roundRect">
            <a:avLst/>
          </a:prstGeom>
          <a:gradFill>
            <a:gsLst>
              <a:gs pos="100000">
                <a:srgbClr val="92D050">
                  <a:lumMod val="96000"/>
                </a:srgbClr>
              </a:gs>
              <a:gs pos="6000">
                <a:srgbClr val="00B050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代码量</a:t>
            </a: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4631690" y="1061720"/>
            <a:ext cx="2776855" cy="1490980"/>
          </a:xfrm>
          <a:prstGeom prst="rect">
            <a:avLst/>
          </a:prstGeom>
          <a:ln w="6350" cap="flat" cmpd="sng" algn="ctr">
            <a:solidFill>
              <a:schemeClr val="accent6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119" name="圆角矩形 118"/>
          <p:cNvSpPr/>
          <p:nvPr/>
        </p:nvSpPr>
        <p:spPr>
          <a:xfrm>
            <a:off x="7832275" y="781546"/>
            <a:ext cx="2776931" cy="283533"/>
          </a:xfrm>
          <a:prstGeom prst="roundRect">
            <a:avLst/>
          </a:prstGeom>
          <a:gradFill>
            <a:gsLst>
              <a:gs pos="100000">
                <a:srgbClr val="92D050">
                  <a:lumMod val="96000"/>
                </a:srgbClr>
              </a:gs>
              <a:gs pos="6000">
                <a:srgbClr val="00B050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  <a:sym typeface="+mn-ea"/>
              </a:rPr>
              <a:t>效率</a:t>
            </a: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7832090" y="1048385"/>
            <a:ext cx="2776855" cy="1490980"/>
          </a:xfrm>
          <a:prstGeom prst="rect">
            <a:avLst/>
          </a:prstGeom>
          <a:ln w="6350" cap="flat" cmpd="sng" algn="ctr">
            <a:solidFill>
              <a:schemeClr val="accent6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5103495" y="1264920"/>
            <a:ext cx="347345" cy="1009015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3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3" name="文本框 122"/>
          <p:cNvSpPr txBox="1"/>
          <p:nvPr/>
        </p:nvSpPr>
        <p:spPr>
          <a:xfrm>
            <a:off x="4959985" y="1065530"/>
            <a:ext cx="66294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800"/>
              <a:t>4</a:t>
            </a:r>
            <a:r>
              <a:rPr lang="zh-CN" altLang="en-US" sz="800"/>
              <a:t>万行</a:t>
            </a:r>
            <a:r>
              <a:rPr lang="zh-CN" altLang="en-US" sz="800"/>
              <a:t>代码</a:t>
            </a:r>
            <a:endParaRPr lang="zh-CN" altLang="en-US" sz="800"/>
          </a:p>
        </p:txBody>
      </p:sp>
      <p:sp>
        <p:nvSpPr>
          <p:cNvPr id="124" name="矩形 123"/>
          <p:cNvSpPr/>
          <p:nvPr/>
        </p:nvSpPr>
        <p:spPr>
          <a:xfrm>
            <a:off x="6065520" y="1993265"/>
            <a:ext cx="427355" cy="273685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6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5" name="文本框 124"/>
          <p:cNvSpPr txBox="1"/>
          <p:nvPr/>
        </p:nvSpPr>
        <p:spPr>
          <a:xfrm>
            <a:off x="5860415" y="1773555"/>
            <a:ext cx="8959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800"/>
              <a:t>1.5</a:t>
            </a:r>
            <a:r>
              <a:rPr lang="zh-CN" altLang="en-US" sz="800"/>
              <a:t>万行</a:t>
            </a:r>
            <a:r>
              <a:rPr lang="zh-CN" altLang="en-US" sz="800"/>
              <a:t>代码</a:t>
            </a:r>
            <a:endParaRPr lang="zh-CN" altLang="en-US" sz="800"/>
          </a:p>
        </p:txBody>
      </p:sp>
      <p:cxnSp>
        <p:nvCxnSpPr>
          <p:cNvPr id="126" name="直接连接符 125"/>
          <p:cNvCxnSpPr/>
          <p:nvPr/>
        </p:nvCxnSpPr>
        <p:spPr>
          <a:xfrm>
            <a:off x="4849495" y="2273935"/>
            <a:ext cx="1844040" cy="0"/>
          </a:xfrm>
          <a:prstGeom prst="line">
            <a:avLst/>
          </a:prstGeom>
          <a:ln w="12700" cap="flat" cmpd="sng">
            <a:solidFill>
              <a:srgbClr val="A6A6A6"/>
            </a:solidFill>
            <a:prstDash val="solid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4849495" y="2307590"/>
            <a:ext cx="24542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大量前后端逻辑重复代码被精简</a:t>
            </a:r>
            <a:r>
              <a:rPr lang="en-US" altLang="zh-CN" sz="1000"/>
              <a:t>、</a:t>
            </a:r>
            <a:r>
              <a:rPr lang="zh-CN" altLang="en-US" sz="1000"/>
              <a:t>合并</a:t>
            </a:r>
            <a:endParaRPr lang="zh-CN" altLang="en-US" sz="1000"/>
          </a:p>
        </p:txBody>
      </p:sp>
      <p:sp>
        <p:nvSpPr>
          <p:cNvPr id="129" name="右箭头 128"/>
          <p:cNvSpPr/>
          <p:nvPr/>
        </p:nvSpPr>
        <p:spPr>
          <a:xfrm rot="2760000">
            <a:off x="5542915" y="1420495"/>
            <a:ext cx="520065" cy="227965"/>
          </a:xfrm>
          <a:prstGeom prst="rightArrow">
            <a:avLst/>
          </a:prstGeom>
        </p:spPr>
        <p:style>
          <a:lnRef idx="0">
            <a:srgbClr val="FFFFFF"/>
          </a:lnRef>
          <a:fillRef idx="1">
            <a:schemeClr val="accent2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130" name="文本框 129"/>
          <p:cNvSpPr txBox="1"/>
          <p:nvPr/>
        </p:nvSpPr>
        <p:spPr>
          <a:xfrm>
            <a:off x="6002020" y="1137285"/>
            <a:ext cx="12788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accent6"/>
                </a:solidFill>
              </a:rPr>
              <a:t>62.5%</a:t>
            </a:r>
            <a:endParaRPr lang="en-US" altLang="zh-CN" sz="2400">
              <a:solidFill>
                <a:schemeClr val="accent6"/>
              </a:solidFill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6111875" y="1481455"/>
            <a:ext cx="71056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/>
              <a:t>代码压缩率</a:t>
            </a:r>
            <a:endParaRPr lang="zh-CN" altLang="en-US" sz="800"/>
          </a:p>
        </p:txBody>
      </p:sp>
      <p:sp>
        <p:nvSpPr>
          <p:cNvPr id="132" name="文本框 131"/>
          <p:cNvSpPr txBox="1"/>
          <p:nvPr/>
        </p:nvSpPr>
        <p:spPr>
          <a:xfrm>
            <a:off x="8072120" y="2067560"/>
            <a:ext cx="2292985" cy="4267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000"/>
              <a:t>代码量大幅减少</a:t>
            </a:r>
            <a:r>
              <a:rPr lang="en-US" altLang="zh-CN" sz="1000"/>
              <a:t>，</a:t>
            </a:r>
            <a:r>
              <a:rPr lang="zh-CN" altLang="en-US" sz="1000"/>
              <a:t>组件逻辑清晰</a:t>
            </a:r>
            <a:r>
              <a:rPr lang="en-US" altLang="zh-CN" sz="1000"/>
              <a:t>， </a:t>
            </a:r>
            <a:r>
              <a:rPr lang="zh-CN" altLang="en-US" sz="1000"/>
              <a:t>从而降低整体维护成本</a:t>
            </a:r>
            <a:r>
              <a:rPr lang="en-US" altLang="zh-CN" sz="1000"/>
              <a:t>。</a:t>
            </a:r>
            <a:endParaRPr lang="en-US" altLang="zh-CN" sz="1000"/>
          </a:p>
        </p:txBody>
      </p:sp>
      <p:sp>
        <p:nvSpPr>
          <p:cNvPr id="133" name="右箭头 132"/>
          <p:cNvSpPr/>
          <p:nvPr/>
        </p:nvSpPr>
        <p:spPr>
          <a:xfrm rot="16200000">
            <a:off x="8473440" y="1327150"/>
            <a:ext cx="520065" cy="426720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134" name="文本框 133"/>
          <p:cNvSpPr txBox="1"/>
          <p:nvPr/>
        </p:nvSpPr>
        <p:spPr>
          <a:xfrm>
            <a:off x="8980170" y="1431925"/>
            <a:ext cx="1115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30%</a:t>
            </a:r>
            <a:r>
              <a:rPr lang="zh-CN" altLang="en-US">
                <a:solidFill>
                  <a:schemeClr val="accent6"/>
                </a:solidFill>
              </a:rPr>
              <a:t>以上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136" name="矩形 135"/>
          <p:cNvSpPr/>
          <p:nvPr/>
        </p:nvSpPr>
        <p:spPr>
          <a:xfrm>
            <a:off x="0" y="6157595"/>
            <a:ext cx="12192000" cy="422910"/>
          </a:xfrm>
          <a:prstGeom prst="rect">
            <a:avLst/>
          </a:prstGeom>
          <a:solidFill>
            <a:srgbClr val="FEEA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在医生、患者、药师、医助等多端复杂业务场景下，</a:t>
            </a:r>
            <a:r>
              <a:rPr lang="en-US" altLang="zh-CN" sz="1400" dirty="0">
                <a:solidFill>
                  <a:schemeClr val="tx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 </a:t>
            </a:r>
            <a:r>
              <a:rPr lang="zh-CN" altLang="en-US" sz="1400" dirty="0">
                <a:solidFill>
                  <a:schemeClr val="tx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组件化使得各代码逻辑清晰、明确、</a:t>
            </a:r>
            <a:r>
              <a:rPr lang="en-US" altLang="zh-CN" sz="1400" dirty="0">
                <a:solidFill>
                  <a:schemeClr val="tx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 </a:t>
            </a:r>
            <a:r>
              <a:rPr lang="zh-CN" altLang="en-US" sz="1400" dirty="0">
                <a:solidFill>
                  <a:schemeClr val="tx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唯一，</a:t>
            </a:r>
            <a:r>
              <a:rPr lang="en-US" altLang="zh-CN" sz="1400" dirty="0">
                <a:solidFill>
                  <a:schemeClr val="tx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 </a:t>
            </a:r>
            <a:r>
              <a:rPr lang="zh-CN" altLang="en-US" sz="1400" dirty="0">
                <a:solidFill>
                  <a:schemeClr val="tx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减少重复开发工作，</a:t>
            </a:r>
            <a:r>
              <a:rPr lang="en-US" altLang="zh-CN" sz="1400" dirty="0">
                <a:solidFill>
                  <a:schemeClr val="tx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 </a:t>
            </a:r>
            <a:r>
              <a:rPr lang="zh-CN" altLang="en-US" sz="1400" dirty="0">
                <a:solidFill>
                  <a:schemeClr val="tx1"/>
                </a:solidFill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开发人效明显提升</a:t>
            </a:r>
            <a:endParaRPr lang="zh-CN" altLang="en-US" sz="1400" dirty="0">
              <a:solidFill>
                <a:schemeClr val="tx1"/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lvl="0" algn="just"/>
            <a:r>
              <a:rPr kumimoji="1" lang="en-US" b="1" dirty="0" err="1">
                <a:solidFill>
                  <a:srgbClr val="0F984D"/>
                </a:solidFill>
                <a:ea typeface="微软雅黑" panose="020B0503020204020204" charset="-122"/>
                <a:sym typeface="+mn-ea"/>
              </a:rPr>
              <a:t>互医组件库升级</a:t>
            </a:r>
            <a:r>
              <a:rPr kumimoji="1" lang="zh-CN" altLang="en-US" b="1" dirty="0">
                <a:solidFill>
                  <a:srgbClr val="0F984D"/>
                </a:solidFill>
                <a:ea typeface="微软雅黑" panose="020B0503020204020204" charset="-122"/>
                <a:sym typeface="+mn-ea"/>
              </a:rPr>
              <a:t>：优化核心组件，拓展外围组件，实现全场景覆盖</a:t>
            </a:r>
            <a:endParaRPr kumimoji="1" b="1" dirty="0">
              <a:solidFill>
                <a:srgbClr val="0F984D"/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9" name="矩形标注 8"/>
          <p:cNvSpPr/>
          <p:nvPr/>
        </p:nvSpPr>
        <p:spPr>
          <a:xfrm>
            <a:off x="5681780" y="1084880"/>
            <a:ext cx="6313170" cy="4485005"/>
          </a:xfrm>
          <a:prstGeom prst="wedgeRectCallout">
            <a:avLst>
              <a:gd name="adj1" fmla="val -47363"/>
              <a:gd name="adj2" fmla="val 8439"/>
            </a:avLst>
          </a:prstGeom>
          <a:gradFill>
            <a:gsLst>
              <a:gs pos="100000">
                <a:srgbClr val="00B050">
                  <a:alpha val="14670"/>
                </a:srgbClr>
              </a:gs>
              <a:gs pos="0">
                <a:srgbClr val="007C08">
                  <a:alpha val="4912"/>
                </a:srgbClr>
              </a:gs>
            </a:gsLst>
            <a:lin ang="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b="1">
              <a:solidFill>
                <a:srgbClr val="007C08"/>
              </a:solidFill>
              <a:latin typeface="微软雅黑" panose="020B0503020204020204" charset="-122"/>
              <a:ea typeface="微软雅黑" panose="020B0503020204020204" charset="-122"/>
              <a:cs typeface="阿里巴巴普惠体 Heavy" panose="00020600040101010101" pitchFamily="18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788585" y="1180130"/>
            <a:ext cx="1259205" cy="233680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 anchorCtr="0"/>
          <a:lstStyle/>
          <a:p>
            <a:pPr algn="ctr"/>
            <a:r>
              <a:rPr lang="zh-CN" altLang="en-US" sz="900" spc="-38" dirty="0">
                <a:solidFill>
                  <a:schemeClr val="accent6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" panose="020B0502040204020203" pitchFamily="34" charset="0"/>
                <a:sym typeface="+mn-ea"/>
              </a:rPr>
              <a:t>熟易患</a:t>
            </a:r>
            <a:endParaRPr lang="zh-CN" altLang="en-US" sz="900" spc="-38" dirty="0">
              <a:solidFill>
                <a:schemeClr val="accent6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Segoe UI" panose="020B0502040204020203" pitchFamily="34" charset="0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284645" y="1180130"/>
            <a:ext cx="1310640" cy="233680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 anchorCtr="0"/>
          <a:lstStyle/>
          <a:p>
            <a:pPr algn="ctr"/>
            <a:r>
              <a:rPr lang="zh-CN" altLang="en-US" sz="900" spc="-38" dirty="0">
                <a:solidFill>
                  <a:schemeClr val="accent6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" panose="020B0502040204020203" pitchFamily="34" charset="0"/>
                <a:sym typeface="+mn-ea"/>
              </a:rPr>
              <a:t>智慧医院</a:t>
            </a:r>
            <a:endParaRPr lang="zh-CN" altLang="en-US" sz="900" spc="-38" dirty="0">
              <a:solidFill>
                <a:schemeClr val="accent6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Segoe UI" panose="020B0502040204020203" pitchFamily="34" charset="0"/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832140" y="1180130"/>
            <a:ext cx="899795" cy="233680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 anchorCtr="0"/>
          <a:lstStyle/>
          <a:p>
            <a:pPr algn="ctr"/>
            <a:r>
              <a:rPr lang="zh-CN" altLang="en-US" sz="900" spc="-38" dirty="0">
                <a:solidFill>
                  <a:schemeClr val="accent6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" panose="020B0502040204020203" pitchFamily="34" charset="0"/>
                <a:sym typeface="+mn-ea"/>
              </a:rPr>
              <a:t>基因检测</a:t>
            </a:r>
            <a:endParaRPr lang="zh-CN" altLang="en-US" sz="900" spc="-38" dirty="0">
              <a:solidFill>
                <a:schemeClr val="accent6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Segoe UI" panose="020B0502040204020203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750360" y="1180130"/>
            <a:ext cx="103822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应用服务层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4" name="直接连接符 50"/>
          <p:cNvCxnSpPr/>
          <p:nvPr/>
        </p:nvCxnSpPr>
        <p:spPr>
          <a:xfrm>
            <a:off x="5780840" y="1451275"/>
            <a:ext cx="6081395" cy="0"/>
          </a:xfrm>
          <a:prstGeom prst="line">
            <a:avLst/>
          </a:prstGeom>
          <a:ln w="6350" cap="flat" cmpd="sng" algn="ctr">
            <a:solidFill>
              <a:schemeClr val="accent3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5750360" y="1599865"/>
            <a:ext cx="103822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领域服务层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16" name="直接连接符 101"/>
          <p:cNvCxnSpPr/>
          <p:nvPr/>
        </p:nvCxnSpPr>
        <p:spPr>
          <a:xfrm>
            <a:off x="5787190" y="3379135"/>
            <a:ext cx="6081395" cy="0"/>
          </a:xfrm>
          <a:prstGeom prst="line">
            <a:avLst/>
          </a:prstGeom>
          <a:ln w="6350" cap="flat" cmpd="sng" algn="ctr">
            <a:solidFill>
              <a:schemeClr val="accent3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750360" y="2372025"/>
            <a:ext cx="103822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000" dirty="0">
                <a:solidFill>
                  <a:schemeClr val="tx1"/>
                </a:solidFill>
                <a:latin typeface="Gotham Book"/>
                <a:ea typeface="思源黑体 CN Regular"/>
                <a:sym typeface="+mn-ea"/>
              </a:rPr>
              <a:t>基础服务层</a:t>
            </a:r>
            <a:endParaRPr lang="zh-CN" altLang="en-US" sz="1000" dirty="0">
              <a:solidFill>
                <a:schemeClr val="tx1"/>
              </a:solidFill>
              <a:latin typeface="Gotham Book"/>
              <a:ea typeface="思源黑体 CN Regular"/>
              <a:cs typeface="微软雅黑" panose="020B0503020204020204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750360" y="3575985"/>
            <a:ext cx="103822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000" dirty="0">
                <a:solidFill>
                  <a:schemeClr val="tx1"/>
                </a:solidFill>
                <a:latin typeface="Gotham Book"/>
                <a:ea typeface="思源黑体 CN Regular"/>
                <a:sym typeface="+mn-ea"/>
              </a:rPr>
              <a:t>基础组件层</a:t>
            </a:r>
            <a:endParaRPr lang="zh-CN" altLang="en-US" sz="1000" dirty="0">
              <a:solidFill>
                <a:schemeClr val="tx1"/>
              </a:solidFill>
              <a:latin typeface="Gotham Book"/>
              <a:ea typeface="思源黑体 CN Regular"/>
              <a:cs typeface="微软雅黑" panose="020B0503020204020204" charset="-122"/>
              <a:sym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0968790" y="1163620"/>
            <a:ext cx="899795" cy="233680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 anchorCtr="0"/>
          <a:lstStyle/>
          <a:p>
            <a:pPr algn="ctr"/>
            <a:r>
              <a:rPr lang="zh-CN" altLang="en-US" sz="900" spc="-38" dirty="0">
                <a:solidFill>
                  <a:schemeClr val="accent6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" panose="020B0502040204020203" pitchFamily="34" charset="0"/>
                <a:sym typeface="+mn-ea"/>
              </a:rPr>
              <a:t>慢病管理</a:t>
            </a:r>
            <a:endParaRPr lang="zh-CN" altLang="en-US" sz="900" spc="-38" dirty="0">
              <a:solidFill>
                <a:schemeClr val="accent6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Segoe UI" panose="020B0502040204020203" pitchFamily="34" charset="0"/>
              <a:sym typeface="+mn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143550" y="1528110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olidFill>
                  <a:schemeClr val="accent2"/>
                </a:solidFill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rPr>
              <a:t>互联网诊疗</a:t>
            </a:r>
            <a:endParaRPr lang="zh-CN" altLang="en-US" sz="1000">
              <a:solidFill>
                <a:schemeClr val="accent2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350050" y="1528110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olidFill>
                  <a:schemeClr val="accent2"/>
                </a:solidFill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rPr>
              <a:t>处方流转</a:t>
            </a:r>
            <a:endParaRPr lang="zh-CN" altLang="en-US" sz="1000">
              <a:solidFill>
                <a:schemeClr val="accent2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554645" y="1528110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 dirty="0">
                <a:solidFill>
                  <a:schemeClr val="accent2"/>
                </a:solidFill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rPr>
              <a:t>患者管理</a:t>
            </a:r>
            <a:endParaRPr lang="zh-CN" altLang="en-US" sz="1000" dirty="0">
              <a:solidFill>
                <a:schemeClr val="accent2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9531150" y="1844975"/>
            <a:ext cx="934085" cy="245546"/>
            <a:chOff x="11491" y="5487"/>
            <a:chExt cx="1827" cy="573"/>
          </a:xfrm>
        </p:grpSpPr>
        <p:sp>
          <p:nvSpPr>
            <p:cNvPr id="24" name="矩形 23"/>
            <p:cNvSpPr/>
            <p:nvPr/>
          </p:nvSpPr>
          <p:spPr>
            <a:xfrm>
              <a:off x="11522" y="5487"/>
              <a:ext cx="1764" cy="573"/>
            </a:xfrm>
            <a:prstGeom prst="rect">
              <a:avLst/>
            </a:prstGeom>
            <a:solidFill>
              <a:srgbClr val="007C08"/>
            </a:solidFill>
            <a:ln>
              <a:solidFill>
                <a:srgbClr val="000000">
                  <a:alpha val="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sz="1000">
                <a:solidFill>
                  <a:schemeClr val="tx1"/>
                </a:solidFill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1491" y="5487"/>
              <a:ext cx="1827" cy="57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altLang="en-US" sz="1000" dirty="0">
                  <a:solidFill>
                    <a:schemeClr val="bg1"/>
                  </a:solidFill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  <a:sym typeface="+mn-ea"/>
                </a:rPr>
                <a:t>医生服务</a:t>
              </a:r>
              <a:endParaRPr lang="zh-CN" altLang="en-US" sz="1000" dirty="0">
                <a:solidFill>
                  <a:schemeClr val="bg1"/>
                </a:solidFill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sp>
        <p:nvSpPr>
          <p:cNvPr id="26" name="矩形 25"/>
          <p:cNvSpPr/>
          <p:nvPr/>
        </p:nvSpPr>
        <p:spPr>
          <a:xfrm>
            <a:off x="7134025" y="1844975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olidFill>
                  <a:schemeClr val="accent2"/>
                </a:solidFill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rPr>
              <a:t>智能随访</a:t>
            </a:r>
            <a:endParaRPr lang="zh-CN" altLang="en-US" sz="1000">
              <a:solidFill>
                <a:schemeClr val="accent2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350050" y="1844975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olidFill>
                  <a:schemeClr val="bg1"/>
                </a:solidFill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rPr>
              <a:t>用药管家</a:t>
            </a:r>
            <a:endParaRPr lang="zh-CN" altLang="en-US" sz="1000">
              <a:solidFill>
                <a:schemeClr val="bg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cxnSp>
        <p:nvCxnSpPr>
          <p:cNvPr id="28" name="直接连接符 9"/>
          <p:cNvCxnSpPr/>
          <p:nvPr/>
        </p:nvCxnSpPr>
        <p:spPr>
          <a:xfrm>
            <a:off x="5823385" y="2184065"/>
            <a:ext cx="6081395" cy="0"/>
          </a:xfrm>
          <a:prstGeom prst="line">
            <a:avLst/>
          </a:prstGeom>
          <a:ln w="6350" cap="flat" cmpd="sng" algn="ctr">
            <a:solidFill>
              <a:schemeClr val="accent3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10684310" y="1520490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 dirty="0">
                <a:solidFill>
                  <a:schemeClr val="accent2"/>
                </a:solidFill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rPr>
              <a:t>普药商城</a:t>
            </a:r>
            <a:endParaRPr lang="zh-CN" altLang="en-US" sz="1000" dirty="0">
              <a:solidFill>
                <a:schemeClr val="accent2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120690" y="2311065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olidFill>
                  <a:schemeClr val="accent2"/>
                </a:solidFill>
                <a:sym typeface="+mn-ea"/>
              </a:rPr>
              <a:t>商品服务</a:t>
            </a:r>
            <a:endParaRPr lang="zh-CN" altLang="en-US" sz="1000" dirty="0">
              <a:solidFill>
                <a:schemeClr val="accent2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684310" y="1810050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000" dirty="0">
                <a:solidFill>
                  <a:schemeClr val="bg1"/>
                </a:solidFill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rPr>
              <a:t>....</a:t>
            </a:r>
            <a:endParaRPr lang="en-US" altLang="zh-CN" sz="1000" dirty="0">
              <a:solidFill>
                <a:schemeClr val="bg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308775" y="2311065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支付服务</a:t>
            </a:r>
            <a:r>
              <a:rPr lang="en-US" altLang="zh-CN" sz="1000">
                <a:sym typeface="+mn-ea"/>
              </a:rPr>
              <a:t> </a:t>
            </a:r>
            <a:endParaRPr lang="en-US" altLang="zh-CN" sz="1000" dirty="0">
              <a:solidFill>
                <a:schemeClr val="bg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9496860" y="2311065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olidFill>
                  <a:schemeClr val="accent2"/>
                </a:solidFill>
                <a:sym typeface="+mn-ea"/>
              </a:rPr>
              <a:t>处方管理</a:t>
            </a:r>
            <a:endParaRPr lang="zh-CN" altLang="en-US" sz="1000">
              <a:solidFill>
                <a:schemeClr val="accent2"/>
              </a:solidFill>
              <a:sym typeface="+mn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0684945" y="2311065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用户中心</a:t>
            </a:r>
            <a:endParaRPr lang="en-US" altLang="zh-CN" sz="1000" dirty="0">
              <a:solidFill>
                <a:schemeClr val="bg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7120690" y="2683810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olidFill>
                  <a:schemeClr val="accent2"/>
                </a:solidFill>
                <a:sym typeface="+mn-ea"/>
              </a:rPr>
              <a:t>随访服务</a:t>
            </a:r>
            <a:endParaRPr lang="zh-CN" altLang="en-US" sz="1000" dirty="0">
              <a:solidFill>
                <a:schemeClr val="accent2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8308775" y="2683810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主数据服务</a:t>
            </a:r>
            <a:endParaRPr lang="en-US" altLang="zh-CN" sz="1000" dirty="0">
              <a:solidFill>
                <a:schemeClr val="bg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496860" y="2683810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olidFill>
                  <a:schemeClr val="accent2"/>
                </a:solidFill>
                <a:sym typeface="+mn-ea"/>
              </a:rPr>
              <a:t>病例管理</a:t>
            </a:r>
            <a:endParaRPr lang="zh-CN" altLang="en-US" sz="1000">
              <a:solidFill>
                <a:schemeClr val="accent2"/>
              </a:solidFill>
              <a:sym typeface="+mn-ea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0684945" y="2683810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olidFill>
                  <a:schemeClr val="accent2"/>
                </a:solidFill>
                <a:sym typeface="+mn-ea"/>
              </a:rPr>
              <a:t>外部对接</a:t>
            </a:r>
            <a:endParaRPr lang="zh-CN" altLang="en-US" sz="1000">
              <a:solidFill>
                <a:schemeClr val="accent2"/>
              </a:solidFill>
              <a:sym typeface="+mn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120690" y="3020995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物流中心</a:t>
            </a:r>
            <a:endParaRPr lang="en-US" altLang="zh-CN" sz="1000" dirty="0">
              <a:solidFill>
                <a:schemeClr val="bg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308775" y="3020995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 dirty="0">
                <a:solidFill>
                  <a:schemeClr val="bg1"/>
                </a:solidFill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rPr>
              <a:t>调研问卷</a:t>
            </a:r>
            <a:endParaRPr lang="zh-CN" altLang="en-US" sz="1000" dirty="0">
              <a:solidFill>
                <a:schemeClr val="bg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9496860" y="3020995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用药建议</a:t>
            </a:r>
            <a:endParaRPr lang="zh-CN" altLang="en-US" sz="1000">
              <a:sym typeface="+mn-ea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0684945" y="3020995"/>
            <a:ext cx="900430" cy="24638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000" dirty="0">
                <a:solidFill>
                  <a:schemeClr val="bg1"/>
                </a:solidFill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rPr>
              <a:t>....</a:t>
            </a:r>
            <a:endParaRPr lang="en-US" altLang="zh-CN" sz="1000" dirty="0">
              <a:solidFill>
                <a:schemeClr val="bg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43" name="矩形 155"/>
          <p:cNvSpPr/>
          <p:nvPr>
            <p:custDataLst>
              <p:tags r:id="rId1"/>
            </p:custDataLst>
          </p:nvPr>
        </p:nvSpPr>
        <p:spPr>
          <a:xfrm>
            <a:off x="7060365" y="3523915"/>
            <a:ext cx="2186940" cy="902970"/>
          </a:xfrm>
          <a:prstGeom prst="rect">
            <a:avLst/>
          </a:prstGeom>
          <a:solidFill>
            <a:srgbClr val="D7E6DE">
              <a:alpha val="50000"/>
            </a:srgbClr>
          </a:solidFill>
          <a:ln w="9525">
            <a:solidFill>
              <a:srgbClr val="007C08">
                <a:alpha val="1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44" name="TextBox 1242"/>
          <p:cNvSpPr txBox="1"/>
          <p:nvPr>
            <p:custDataLst>
              <p:tags r:id="rId2"/>
            </p:custDataLst>
          </p:nvPr>
        </p:nvSpPr>
        <p:spPr>
          <a:xfrm>
            <a:off x="7078145" y="3503595"/>
            <a:ext cx="2283460" cy="26924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ctr" anchorCtr="0">
            <a:noAutofit/>
          </a:bodyPr>
          <a:lstStyle>
            <a:defPPr>
              <a:defRPr lang="zh-CN"/>
            </a:defPPr>
            <a:lvl1pPr algn="ctr" defTabSz="1217930">
              <a:defRPr sz="11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000" b="1" noProof="0" dirty="0">
                <a:ln>
                  <a:noFill/>
                </a:ln>
                <a:solidFill>
                  <a:srgbClr val="107960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微软雅黑" panose="020B0503020204020204" charset="-122"/>
                <a:sym typeface="+mn-ea"/>
              </a:rPr>
              <a:t>工具</a:t>
            </a:r>
            <a:r>
              <a:rPr kumimoji="1" lang="zh-CN" altLang="en-US" sz="100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rPr>
              <a:t>类</a:t>
            </a:r>
            <a:endParaRPr kumimoji="0" lang="zh-CN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107960"/>
              </a:solidFill>
              <a:effectLst/>
              <a:uLnTx/>
              <a:uFillTx/>
              <a:latin typeface="阿里巴巴普惠体" panose="00020600040101010101" charset="-122"/>
              <a:ea typeface="阿里巴巴普惠体" panose="00020600040101010101" charset="-122"/>
              <a:cs typeface="微软雅黑" panose="020B0503020204020204" charset="-122"/>
              <a:sym typeface="+mn-ea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7106085" y="3805220"/>
            <a:ext cx="695325" cy="233045"/>
            <a:chOff x="4780" y="5967"/>
            <a:chExt cx="1213" cy="367"/>
          </a:xfrm>
        </p:grpSpPr>
        <p:sp>
          <p:nvSpPr>
            <p:cNvPr id="46" name="圆角矩形 45"/>
            <p:cNvSpPr/>
            <p:nvPr>
              <p:custDataLst>
                <p:tags r:id="rId3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4823" y="5967"/>
              <a:ext cx="117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加解密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7742990" y="3812840"/>
            <a:ext cx="772160" cy="218440"/>
            <a:chOff x="4703" y="5990"/>
            <a:chExt cx="1216" cy="344"/>
          </a:xfrm>
        </p:grpSpPr>
        <p:sp>
          <p:nvSpPr>
            <p:cNvPr id="49" name="圆角矩形 48"/>
            <p:cNvSpPr/>
            <p:nvPr>
              <p:custDataLst>
                <p:tags r:id="rId4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4703" y="5991"/>
              <a:ext cx="117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图片处理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8560870" y="3805220"/>
            <a:ext cx="687705" cy="233045"/>
            <a:chOff x="4780" y="5967"/>
            <a:chExt cx="1213" cy="367"/>
          </a:xfrm>
        </p:grpSpPr>
        <p:sp>
          <p:nvSpPr>
            <p:cNvPr id="52" name="圆角矩形 51"/>
            <p:cNvSpPr/>
            <p:nvPr>
              <p:custDataLst>
                <p:tags r:id="rId5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4823" y="5967"/>
              <a:ext cx="117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数值处理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096470" y="4071920"/>
            <a:ext cx="695234" cy="233045"/>
            <a:chOff x="4695" y="5967"/>
            <a:chExt cx="1290" cy="367"/>
          </a:xfrm>
        </p:grpSpPr>
        <p:sp>
          <p:nvSpPr>
            <p:cNvPr id="55" name="圆角矩形 54"/>
            <p:cNvSpPr/>
            <p:nvPr>
              <p:custDataLst>
                <p:tags r:id="rId6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4695" y="5967"/>
              <a:ext cx="129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时间处理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796784" y="4080810"/>
            <a:ext cx="770255" cy="233045"/>
            <a:chOff x="4780" y="5967"/>
            <a:chExt cx="1213" cy="367"/>
          </a:xfrm>
        </p:grpSpPr>
        <p:sp>
          <p:nvSpPr>
            <p:cNvPr id="58" name="圆角矩形 57"/>
            <p:cNvSpPr/>
            <p:nvPr>
              <p:custDataLst>
                <p:tags r:id="rId7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4823" y="5967"/>
              <a:ext cx="117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URL</a:t>
              </a:r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地址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8585454" y="4080810"/>
            <a:ext cx="662940" cy="233045"/>
            <a:chOff x="4780" y="5967"/>
            <a:chExt cx="1213" cy="367"/>
          </a:xfrm>
        </p:grpSpPr>
        <p:sp>
          <p:nvSpPr>
            <p:cNvPr id="61" name="圆角矩形 60"/>
            <p:cNvSpPr/>
            <p:nvPr>
              <p:custDataLst>
                <p:tags r:id="rId8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4823" y="5967"/>
              <a:ext cx="117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...</a:t>
              </a:r>
              <a:endParaRPr kumimoji="1" lang="en-US" altLang="zh-CN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sp>
        <p:nvSpPr>
          <p:cNvPr id="63" name="矩形 155"/>
          <p:cNvSpPr/>
          <p:nvPr>
            <p:custDataLst>
              <p:tags r:id="rId9"/>
            </p:custDataLst>
          </p:nvPr>
        </p:nvSpPr>
        <p:spPr>
          <a:xfrm>
            <a:off x="9436535" y="3523915"/>
            <a:ext cx="2259330" cy="902970"/>
          </a:xfrm>
          <a:prstGeom prst="rect">
            <a:avLst/>
          </a:prstGeom>
          <a:solidFill>
            <a:srgbClr val="D7E6DE">
              <a:alpha val="50000"/>
            </a:srgbClr>
          </a:solidFill>
          <a:ln w="9525">
            <a:solidFill>
              <a:srgbClr val="007C08">
                <a:alpha val="1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64" name="TextBox 1242"/>
          <p:cNvSpPr txBox="1"/>
          <p:nvPr>
            <p:custDataLst>
              <p:tags r:id="rId10"/>
            </p:custDataLst>
          </p:nvPr>
        </p:nvSpPr>
        <p:spPr>
          <a:xfrm>
            <a:off x="9482255" y="3544235"/>
            <a:ext cx="2283460" cy="26924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ctr" anchorCtr="0">
            <a:noAutofit/>
          </a:bodyPr>
          <a:lstStyle>
            <a:defPPr>
              <a:defRPr lang="zh-CN"/>
            </a:defPPr>
            <a:lvl1pPr algn="ctr" defTabSz="1217930">
              <a:defRPr sz="11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107960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微软雅黑" panose="020B0503020204020204" charset="-122"/>
                <a:sym typeface="+mn-ea"/>
              </a:rPr>
              <a:t>三方对接</a:t>
            </a:r>
            <a:endParaRPr kumimoji="0" lang="zh-CN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107960"/>
              </a:solidFill>
              <a:effectLst/>
              <a:uLnTx/>
              <a:uFillTx/>
              <a:latin typeface="阿里巴巴普惠体" panose="00020600040101010101" charset="-122"/>
              <a:ea typeface="阿里巴巴普惠体" panose="00020600040101010101" charset="-122"/>
              <a:cs typeface="微软雅黑" panose="020B0503020204020204" charset="-122"/>
              <a:sym typeface="+mn-ea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9482255" y="3813475"/>
            <a:ext cx="695325" cy="233045"/>
            <a:chOff x="4780" y="5967"/>
            <a:chExt cx="1213" cy="367"/>
          </a:xfrm>
        </p:grpSpPr>
        <p:sp>
          <p:nvSpPr>
            <p:cNvPr id="66" name="圆角矩形 65"/>
            <p:cNvSpPr/>
            <p:nvPr>
              <p:custDataLst>
                <p:tags r:id="rId11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4823" y="5967"/>
              <a:ext cx="117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腾讯</a:t>
              </a:r>
              <a:r>
                <a:rPr kumimoji="1" lang="en-US" altLang="zh-CN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IM</a:t>
              </a:r>
              <a:endParaRPr kumimoji="1" lang="en-US" altLang="zh-CN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0162340" y="3805220"/>
            <a:ext cx="742950" cy="226060"/>
            <a:chOff x="4780" y="5978"/>
            <a:chExt cx="1170" cy="356"/>
          </a:xfrm>
        </p:grpSpPr>
        <p:sp>
          <p:nvSpPr>
            <p:cNvPr id="69" name="圆角矩形 68"/>
            <p:cNvSpPr/>
            <p:nvPr>
              <p:custDataLst>
                <p:tags r:id="rId12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4780" y="5978"/>
              <a:ext cx="117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易签宝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10926245" y="3782360"/>
            <a:ext cx="770255" cy="233045"/>
            <a:chOff x="4780" y="5967"/>
            <a:chExt cx="1213" cy="367"/>
          </a:xfrm>
        </p:grpSpPr>
        <p:sp>
          <p:nvSpPr>
            <p:cNvPr id="72" name="圆角矩形 71"/>
            <p:cNvSpPr/>
            <p:nvPr>
              <p:custDataLst>
                <p:tags r:id="rId13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4823" y="5967"/>
              <a:ext cx="117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顺丰物流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9482255" y="4080810"/>
            <a:ext cx="695325" cy="233045"/>
            <a:chOff x="4780" y="5967"/>
            <a:chExt cx="1213" cy="367"/>
          </a:xfrm>
        </p:grpSpPr>
        <p:sp>
          <p:nvSpPr>
            <p:cNvPr id="75" name="圆角矩形 74"/>
            <p:cNvSpPr/>
            <p:nvPr>
              <p:custDataLst>
                <p:tags r:id="rId14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4823" y="5967"/>
              <a:ext cx="117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COS</a:t>
              </a:r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操作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10162340" y="4080175"/>
            <a:ext cx="770255" cy="233045"/>
            <a:chOff x="4780" y="5967"/>
            <a:chExt cx="1213" cy="367"/>
          </a:xfrm>
        </p:grpSpPr>
        <p:sp>
          <p:nvSpPr>
            <p:cNvPr id="78" name="圆角矩形 77"/>
            <p:cNvSpPr/>
            <p:nvPr>
              <p:custDataLst>
                <p:tags r:id="rId15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4823" y="5967"/>
              <a:ext cx="117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腾讯视频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914180" y="4071920"/>
            <a:ext cx="770255" cy="233045"/>
            <a:chOff x="4780" y="5967"/>
            <a:chExt cx="1213" cy="367"/>
          </a:xfrm>
        </p:grpSpPr>
        <p:sp>
          <p:nvSpPr>
            <p:cNvPr id="81" name="圆角矩形 80"/>
            <p:cNvSpPr/>
            <p:nvPr>
              <p:custDataLst>
                <p:tags r:id="rId16"/>
              </p:custDataLst>
            </p:nvPr>
          </p:nvSpPr>
          <p:spPr>
            <a:xfrm>
              <a:off x="4780" y="5990"/>
              <a:ext cx="1139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4823" y="5967"/>
              <a:ext cx="1170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...</a:t>
              </a:r>
              <a:endParaRPr kumimoji="1" lang="en-US" altLang="zh-CN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sp>
        <p:nvSpPr>
          <p:cNvPr id="83" name="矩形 155"/>
          <p:cNvSpPr/>
          <p:nvPr>
            <p:custDataLst>
              <p:tags r:id="rId17"/>
            </p:custDataLst>
          </p:nvPr>
        </p:nvSpPr>
        <p:spPr>
          <a:xfrm>
            <a:off x="7060365" y="4553885"/>
            <a:ext cx="2186940" cy="902970"/>
          </a:xfrm>
          <a:prstGeom prst="rect">
            <a:avLst/>
          </a:prstGeom>
          <a:solidFill>
            <a:srgbClr val="D7E6DE">
              <a:alpha val="50000"/>
            </a:srgbClr>
          </a:solidFill>
          <a:ln w="9525">
            <a:solidFill>
              <a:srgbClr val="007C08">
                <a:alpha val="1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84" name="TextBox 1242"/>
          <p:cNvSpPr txBox="1"/>
          <p:nvPr>
            <p:custDataLst>
              <p:tags r:id="rId18"/>
            </p:custDataLst>
          </p:nvPr>
        </p:nvSpPr>
        <p:spPr>
          <a:xfrm>
            <a:off x="7078145" y="4564045"/>
            <a:ext cx="2283460" cy="26924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ctr" anchorCtr="0">
            <a:noAutofit/>
          </a:bodyPr>
          <a:lstStyle>
            <a:defPPr>
              <a:defRPr lang="zh-CN"/>
            </a:defPPr>
            <a:lvl1pPr algn="ctr" defTabSz="1217930">
              <a:defRPr sz="11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i="0" u="none" strike="noStrike" kern="1200" cap="none" spc="0" normalizeH="0" baseline="0" noProof="0" dirty="0">
                <a:ln>
                  <a:noFill/>
                </a:ln>
                <a:solidFill>
                  <a:srgbClr val="107960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微软雅黑" panose="020B0503020204020204" charset="-122"/>
                <a:sym typeface="+mn-ea"/>
              </a:rPr>
              <a:t>异常处理</a:t>
            </a:r>
            <a:endParaRPr kumimoji="0" lang="zh-CN" altLang="en-US" sz="1000" i="0" u="none" strike="noStrike" kern="1200" cap="none" spc="0" normalizeH="0" baseline="0" noProof="0" dirty="0">
              <a:ln>
                <a:noFill/>
              </a:ln>
              <a:solidFill>
                <a:srgbClr val="107960"/>
              </a:solidFill>
              <a:effectLst/>
              <a:uLnTx/>
              <a:uFillTx/>
              <a:latin typeface="阿里巴巴普惠体" panose="00020600040101010101" charset="-122"/>
              <a:ea typeface="阿里巴巴普惠体" panose="00020600040101010101" charset="-122"/>
              <a:cs typeface="微软雅黑" panose="020B0503020204020204" charset="-122"/>
              <a:sym typeface="+mn-ea"/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7220385" y="4835190"/>
            <a:ext cx="906273" cy="233045"/>
            <a:chOff x="4780" y="5967"/>
            <a:chExt cx="1581" cy="367"/>
          </a:xfrm>
        </p:grpSpPr>
        <p:sp>
          <p:nvSpPr>
            <p:cNvPr id="86" name="圆角矩形 85"/>
            <p:cNvSpPr/>
            <p:nvPr>
              <p:custDataLst>
                <p:tags r:id="rId19"/>
              </p:custDataLst>
            </p:nvPr>
          </p:nvSpPr>
          <p:spPr>
            <a:xfrm>
              <a:off x="4780" y="5990"/>
              <a:ext cx="1581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4912" y="5967"/>
              <a:ext cx="1355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资源不存在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8183045" y="4849795"/>
            <a:ext cx="906273" cy="233045"/>
            <a:chOff x="4780" y="5967"/>
            <a:chExt cx="1581" cy="367"/>
          </a:xfrm>
        </p:grpSpPr>
        <p:sp>
          <p:nvSpPr>
            <p:cNvPr id="89" name="圆角矩形 88"/>
            <p:cNvSpPr/>
            <p:nvPr>
              <p:custDataLst>
                <p:tags r:id="rId20"/>
              </p:custDataLst>
            </p:nvPr>
          </p:nvSpPr>
          <p:spPr>
            <a:xfrm>
              <a:off x="4780" y="5990"/>
              <a:ext cx="1581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4912" y="5967"/>
              <a:ext cx="1355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服务器异常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197525" y="5144435"/>
            <a:ext cx="906273" cy="233045"/>
            <a:chOff x="4780" y="5967"/>
            <a:chExt cx="1581" cy="367"/>
          </a:xfrm>
        </p:grpSpPr>
        <p:sp>
          <p:nvSpPr>
            <p:cNvPr id="92" name="圆角矩形 91"/>
            <p:cNvSpPr/>
            <p:nvPr>
              <p:custDataLst>
                <p:tags r:id="rId21"/>
              </p:custDataLst>
            </p:nvPr>
          </p:nvSpPr>
          <p:spPr>
            <a:xfrm>
              <a:off x="4780" y="5990"/>
              <a:ext cx="1581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4912" y="5967"/>
              <a:ext cx="1355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未授权异常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8171615" y="5125385"/>
            <a:ext cx="906273" cy="233045"/>
            <a:chOff x="4780" y="5967"/>
            <a:chExt cx="1581" cy="367"/>
          </a:xfrm>
        </p:grpSpPr>
        <p:sp>
          <p:nvSpPr>
            <p:cNvPr id="95" name="圆角矩形 94"/>
            <p:cNvSpPr/>
            <p:nvPr>
              <p:custDataLst>
                <p:tags r:id="rId22"/>
              </p:custDataLst>
            </p:nvPr>
          </p:nvSpPr>
          <p:spPr>
            <a:xfrm>
              <a:off x="4780" y="5990"/>
              <a:ext cx="1581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4912" y="5967"/>
              <a:ext cx="1355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参数无效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sp>
        <p:nvSpPr>
          <p:cNvPr id="97" name="矩形 155"/>
          <p:cNvSpPr/>
          <p:nvPr>
            <p:custDataLst>
              <p:tags r:id="rId23"/>
            </p:custDataLst>
          </p:nvPr>
        </p:nvSpPr>
        <p:spPr>
          <a:xfrm>
            <a:off x="9450505" y="4574205"/>
            <a:ext cx="2258695" cy="902970"/>
          </a:xfrm>
          <a:prstGeom prst="rect">
            <a:avLst/>
          </a:prstGeom>
          <a:solidFill>
            <a:srgbClr val="D7E6DE">
              <a:alpha val="50000"/>
            </a:srgbClr>
          </a:solidFill>
          <a:ln w="9525">
            <a:solidFill>
              <a:srgbClr val="007C08">
                <a:alpha val="1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98" name="TextBox 1242"/>
          <p:cNvSpPr txBox="1"/>
          <p:nvPr>
            <p:custDataLst>
              <p:tags r:id="rId24"/>
            </p:custDataLst>
          </p:nvPr>
        </p:nvSpPr>
        <p:spPr>
          <a:xfrm>
            <a:off x="9468285" y="4576745"/>
            <a:ext cx="2169795" cy="26924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ctr" anchorCtr="0">
            <a:noAutofit/>
          </a:bodyPr>
          <a:lstStyle>
            <a:defPPr>
              <a:defRPr lang="zh-CN"/>
            </a:defPPr>
            <a:lvl1pPr algn="ctr" defTabSz="1217930">
              <a:defRPr sz="11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i="0" u="none" strike="noStrike" kern="1200" cap="none" spc="0" normalizeH="0" baseline="0" noProof="0" dirty="0">
                <a:ln>
                  <a:noFill/>
                </a:ln>
                <a:solidFill>
                  <a:srgbClr val="107960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微软雅黑" panose="020B0503020204020204" charset="-122"/>
                <a:sym typeface="+mn-ea"/>
              </a:rPr>
              <a:t>基本数据结构</a:t>
            </a:r>
            <a:endParaRPr kumimoji="0" lang="zh-CN" altLang="en-US" sz="1000" i="0" u="none" strike="noStrike" kern="1200" cap="none" spc="0" normalizeH="0" baseline="0" noProof="0" dirty="0">
              <a:ln>
                <a:noFill/>
              </a:ln>
              <a:solidFill>
                <a:srgbClr val="107960"/>
              </a:solidFill>
              <a:effectLst/>
              <a:uLnTx/>
              <a:uFillTx/>
              <a:latin typeface="阿里巴巴普惠体" panose="00020600040101010101" charset="-122"/>
              <a:ea typeface="阿里巴巴普惠体" panose="00020600040101010101" charset="-122"/>
              <a:cs typeface="微软雅黑" panose="020B0503020204020204" charset="-122"/>
              <a:sym typeface="+mn-ea"/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9641005" y="4863130"/>
            <a:ext cx="906273" cy="233045"/>
            <a:chOff x="4780" y="5967"/>
            <a:chExt cx="1581" cy="367"/>
          </a:xfrm>
        </p:grpSpPr>
        <p:sp>
          <p:nvSpPr>
            <p:cNvPr id="100" name="圆角矩形 99"/>
            <p:cNvSpPr/>
            <p:nvPr>
              <p:custDataLst>
                <p:tags r:id="rId25"/>
              </p:custDataLst>
            </p:nvPr>
          </p:nvSpPr>
          <p:spPr>
            <a:xfrm>
              <a:off x="4780" y="5990"/>
              <a:ext cx="1581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4912" y="5967"/>
              <a:ext cx="1355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请求响应体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10603665" y="4870115"/>
            <a:ext cx="906273" cy="233045"/>
            <a:chOff x="4780" y="5967"/>
            <a:chExt cx="1581" cy="367"/>
          </a:xfrm>
        </p:grpSpPr>
        <p:sp>
          <p:nvSpPr>
            <p:cNvPr id="103" name="圆角矩形 102"/>
            <p:cNvSpPr/>
            <p:nvPr>
              <p:custDataLst>
                <p:tags r:id="rId26"/>
              </p:custDataLst>
            </p:nvPr>
          </p:nvSpPr>
          <p:spPr>
            <a:xfrm>
              <a:off x="4780" y="5990"/>
              <a:ext cx="1581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104" name="文本框 103"/>
            <p:cNvSpPr txBox="1"/>
            <p:nvPr/>
          </p:nvSpPr>
          <p:spPr>
            <a:xfrm>
              <a:off x="4912" y="5967"/>
              <a:ext cx="1355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基础实体类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9641005" y="5141895"/>
            <a:ext cx="906273" cy="233045"/>
            <a:chOff x="4780" y="5967"/>
            <a:chExt cx="1581" cy="367"/>
          </a:xfrm>
        </p:grpSpPr>
        <p:sp>
          <p:nvSpPr>
            <p:cNvPr id="106" name="圆角矩形 105"/>
            <p:cNvSpPr/>
            <p:nvPr>
              <p:custDataLst>
                <p:tags r:id="rId27"/>
              </p:custDataLst>
            </p:nvPr>
          </p:nvSpPr>
          <p:spPr>
            <a:xfrm>
              <a:off x="4780" y="5990"/>
              <a:ext cx="1581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4912" y="5967"/>
              <a:ext cx="1355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文件体</a:t>
              </a: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10618905" y="5145705"/>
            <a:ext cx="906273" cy="233045"/>
            <a:chOff x="4780" y="5967"/>
            <a:chExt cx="1581" cy="367"/>
          </a:xfrm>
        </p:grpSpPr>
        <p:sp>
          <p:nvSpPr>
            <p:cNvPr id="109" name="圆角矩形 108"/>
            <p:cNvSpPr/>
            <p:nvPr>
              <p:custDataLst>
                <p:tags r:id="rId28"/>
              </p:custDataLst>
            </p:nvPr>
          </p:nvSpPr>
          <p:spPr>
            <a:xfrm>
              <a:off x="4780" y="5990"/>
              <a:ext cx="1581" cy="344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rgbClr val="26745B">
                  <a:alpha val="38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  <p:sp>
          <p:nvSpPr>
            <p:cNvPr id="110" name="文本框 109"/>
            <p:cNvSpPr txBox="1"/>
            <p:nvPr/>
          </p:nvSpPr>
          <p:spPr>
            <a:xfrm>
              <a:off x="4912" y="5967"/>
              <a:ext cx="1355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800" b="0" i="0" u="none" strike="noStrike" kern="1200" cap="none" normalizeH="0" baseline="0" noProof="0" dirty="0">
                  <a:ln>
                    <a:noFill/>
                  </a:ln>
                  <a:solidFill>
                    <a:srgbClr val="007C08"/>
                  </a:solidFill>
                  <a:effectLst/>
                  <a:uLnTx/>
                  <a:uFillTx/>
                  <a:latin typeface="阿里巴巴普惠体" panose="00020600040101010101" charset="-122"/>
                  <a:ea typeface="阿里巴巴普惠体" panose="00020600040101010101" charset="-122"/>
                  <a:cs typeface="阿里巴巴普惠体 Light" panose="00020600040101010101" pitchFamily="18" charset="-122"/>
                  <a:sym typeface="+mn-ea"/>
                </a:rPr>
                <a:t>......</a:t>
              </a:r>
              <a:endParaRPr kumimoji="1" lang="en-US" altLang="zh-CN" sz="800" b="0" i="0" u="none" strike="noStrike" kern="1200" cap="none" normalizeH="0" baseline="0" noProof="0" dirty="0">
                <a:ln>
                  <a:noFill/>
                </a:ln>
                <a:solidFill>
                  <a:srgbClr val="007C08"/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sp>
        <p:nvSpPr>
          <p:cNvPr id="116" name="文本框 115"/>
          <p:cNvSpPr txBox="1"/>
          <p:nvPr/>
        </p:nvSpPr>
        <p:spPr>
          <a:xfrm>
            <a:off x="1047750" y="1351915"/>
            <a:ext cx="3933825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l"/>
            <a:r>
              <a:rPr lang="en-US" altLang="zh-CN">
                <a:ln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>
                <a:ln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建设普药商城</a:t>
            </a:r>
            <a:r>
              <a:rPr lang="en-US" altLang="zh-CN">
                <a:ln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zh-CN" altLang="en-US">
                <a:ln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邦云</a:t>
            </a:r>
            <a:r>
              <a:rPr lang="en-US" altLang="zh-CN">
                <a:ln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zh-CN" altLang="en-US">
                <a:ln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恩华、贝瑞</a:t>
            </a:r>
            <a:r>
              <a:rPr lang="en-US" altLang="zh-CN">
                <a:ln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en-US" altLang="zh-CN">
              <a:ln/>
              <a:solidFill>
                <a:schemeClr val="accent6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17" name="直接连接符 50"/>
          <p:cNvCxnSpPr/>
          <p:nvPr/>
        </p:nvCxnSpPr>
        <p:spPr>
          <a:xfrm>
            <a:off x="554790" y="2182795"/>
            <a:ext cx="4531995" cy="0"/>
          </a:xfrm>
          <a:prstGeom prst="line">
            <a:avLst/>
          </a:prstGeom>
          <a:ln w="6350" cap="flat" cmpd="sng" algn="ctr">
            <a:solidFill>
              <a:schemeClr val="accent3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0" name="矩形 119"/>
          <p:cNvSpPr/>
          <p:nvPr/>
        </p:nvSpPr>
        <p:spPr>
          <a:xfrm>
            <a:off x="1047550" y="1750995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营销活动</a:t>
            </a:r>
            <a:endParaRPr lang="zh-CN" altLang="en-US" sz="1000">
              <a:solidFill>
                <a:schemeClr val="bg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2114350" y="1750995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客服</a:t>
            </a:r>
            <a:r>
              <a:rPr lang="zh-CN" altLang="en-US" sz="1000">
                <a:sym typeface="+mn-ea"/>
              </a:rPr>
              <a:t>管理</a:t>
            </a:r>
            <a:endParaRPr lang="zh-CN" altLang="en-US" sz="1000">
              <a:sym typeface="+mn-ea"/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3181150" y="1750995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发票管理</a:t>
            </a:r>
            <a:r>
              <a:rPr lang="en-US" altLang="zh-CN" sz="1000">
                <a:sym typeface="+mn-ea"/>
              </a:rPr>
              <a:t> </a:t>
            </a:r>
            <a:endParaRPr lang="zh-CN" altLang="en-US" sz="1000">
              <a:sym typeface="+mn-ea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4247950" y="1750995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商品管理</a:t>
            </a:r>
            <a:endParaRPr lang="zh-CN" altLang="en-US" sz="1000">
              <a:sym typeface="+mn-ea"/>
            </a:endParaRPr>
          </a:p>
        </p:txBody>
      </p:sp>
      <p:sp>
        <p:nvSpPr>
          <p:cNvPr id="130" name="文本框 129"/>
          <p:cNvSpPr txBox="1"/>
          <p:nvPr/>
        </p:nvSpPr>
        <p:spPr>
          <a:xfrm>
            <a:off x="1047750" y="2664460"/>
            <a:ext cx="463423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l"/>
            <a:r>
              <a:rPr lang="en-US" altLang="zh-CN"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围绕特色中医业务构建组件</a:t>
            </a:r>
            <a:r>
              <a:rPr lang="en-US" altLang="zh-CN"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zh-CN" altLang="en-US"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蒲公英</a:t>
            </a:r>
            <a:r>
              <a:rPr lang="en-US" altLang="zh-CN"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en-US" altLang="zh-CN">
              <a:solidFill>
                <a:schemeClr val="accent6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1174550" y="3063540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处方</a:t>
            </a:r>
            <a:r>
              <a:rPr lang="zh-CN" altLang="en-US" sz="1000">
                <a:sym typeface="+mn-ea"/>
              </a:rPr>
              <a:t>管理</a:t>
            </a:r>
            <a:endParaRPr lang="zh-CN" altLang="en-US" sz="1000">
              <a:sym typeface="+mn-ea"/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2241350" y="3063540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病例</a:t>
            </a:r>
            <a:r>
              <a:rPr lang="zh-CN" altLang="en-US" sz="1000">
                <a:sym typeface="+mn-ea"/>
              </a:rPr>
              <a:t>管理</a:t>
            </a:r>
            <a:endParaRPr lang="zh-CN" altLang="en-US" sz="1000">
              <a:sym typeface="+mn-ea"/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3308150" y="3063540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外部</a:t>
            </a:r>
            <a:r>
              <a:rPr lang="zh-CN" altLang="en-US" sz="1000">
                <a:sym typeface="+mn-ea"/>
              </a:rPr>
              <a:t>对接</a:t>
            </a:r>
            <a:endParaRPr lang="zh-CN" altLang="en-US" sz="1000">
              <a:sym typeface="+mn-ea"/>
            </a:endParaRPr>
          </a:p>
        </p:txBody>
      </p:sp>
      <p:pic>
        <p:nvPicPr>
          <p:cNvPr id="136" name="图片 135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114300" y="1429385"/>
            <a:ext cx="788670" cy="532130"/>
          </a:xfrm>
          <a:prstGeom prst="rect">
            <a:avLst/>
          </a:prstGeom>
        </p:spPr>
      </p:pic>
      <p:pic>
        <p:nvPicPr>
          <p:cNvPr id="137" name="图片 136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130175" y="2708910"/>
            <a:ext cx="645795" cy="561340"/>
          </a:xfrm>
          <a:prstGeom prst="rect">
            <a:avLst/>
          </a:prstGeom>
        </p:spPr>
      </p:pic>
      <p:cxnSp>
        <p:nvCxnSpPr>
          <p:cNvPr id="138" name="直接连接符 50"/>
          <p:cNvCxnSpPr/>
          <p:nvPr/>
        </p:nvCxnSpPr>
        <p:spPr>
          <a:xfrm>
            <a:off x="450015" y="3628690"/>
            <a:ext cx="4531995" cy="0"/>
          </a:xfrm>
          <a:prstGeom prst="line">
            <a:avLst/>
          </a:prstGeom>
          <a:ln w="6350" cap="flat" cmpd="sng" algn="ctr">
            <a:solidFill>
              <a:schemeClr val="accent3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9" name="文本框 138"/>
          <p:cNvSpPr txBox="1"/>
          <p:nvPr/>
        </p:nvSpPr>
        <p:spPr>
          <a:xfrm>
            <a:off x="1047750" y="4175760"/>
            <a:ext cx="4702175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l"/>
            <a:r>
              <a:rPr lang="en-US" altLang="zh-CN"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zh-CN" altLang="en-US"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围绕全流程可落地业务规划慢病管理</a:t>
            </a:r>
            <a:r>
              <a:rPr lang="zh-CN" altLang="en-US"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组件</a:t>
            </a:r>
            <a:endParaRPr lang="zh-CN" altLang="en-US">
              <a:solidFill>
                <a:schemeClr val="accent6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1301550" y="4574840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000">
                <a:sym typeface="+mn-ea"/>
              </a:rPr>
              <a:t>CMS</a:t>
            </a:r>
            <a:endParaRPr lang="zh-CN" altLang="en-US" sz="1000">
              <a:solidFill>
                <a:schemeClr val="bg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2368350" y="4574840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患者</a:t>
            </a:r>
            <a:r>
              <a:rPr lang="zh-CN" altLang="en-US" sz="1000">
                <a:sym typeface="+mn-ea"/>
              </a:rPr>
              <a:t>管理</a:t>
            </a:r>
            <a:endParaRPr lang="zh-CN" altLang="en-US" sz="1000">
              <a:sym typeface="+mn-ea"/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3435150" y="4574840"/>
            <a:ext cx="900430" cy="238760"/>
          </a:xfrm>
          <a:prstGeom prst="rect">
            <a:avLst/>
          </a:prstGeom>
          <a:solidFill>
            <a:srgbClr val="007C08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外部对接</a:t>
            </a:r>
            <a:endParaRPr lang="zh-CN" altLang="en-US" sz="1000">
              <a:sym typeface="+mn-ea"/>
            </a:endParaRPr>
          </a:p>
        </p:txBody>
      </p:sp>
      <p:pic>
        <p:nvPicPr>
          <p:cNvPr id="146" name="图片 145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55880" y="4344670"/>
            <a:ext cx="905510" cy="531495"/>
          </a:xfrm>
          <a:prstGeom prst="rect">
            <a:avLst/>
          </a:prstGeom>
        </p:spPr>
      </p:pic>
      <p:sp>
        <p:nvSpPr>
          <p:cNvPr id="149" name="矩形 148"/>
          <p:cNvSpPr/>
          <p:nvPr/>
        </p:nvSpPr>
        <p:spPr>
          <a:xfrm>
            <a:off x="0" y="5962650"/>
            <a:ext cx="12192000" cy="422910"/>
          </a:xfrm>
          <a:prstGeom prst="rect">
            <a:avLst/>
          </a:prstGeom>
          <a:solidFill>
            <a:srgbClr val="FEEA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>
                <a:solidFill>
                  <a:schemeClr val="tx1"/>
                </a:solidFill>
                <a:sym typeface="+mn-ea"/>
              </a:rPr>
              <a:t>配合业务需要进一步推进组件化覆盖范围</a:t>
            </a:r>
            <a:r>
              <a:rPr lang="en-US" altLang="zh-CN" sz="1600">
                <a:solidFill>
                  <a:schemeClr val="tx1"/>
                </a:solidFill>
                <a:sym typeface="+mn-ea"/>
              </a:rPr>
              <a:t>、</a:t>
            </a:r>
            <a:r>
              <a:rPr lang="zh-CN" altLang="en-US" sz="1600">
                <a:solidFill>
                  <a:schemeClr val="tx1"/>
                </a:solidFill>
                <a:sym typeface="+mn-ea"/>
              </a:rPr>
              <a:t>最终实现全业务全场景覆盖</a:t>
            </a:r>
            <a:endParaRPr lang="zh-CN" altLang="en-US" sz="1600" dirty="0">
              <a:solidFill>
                <a:schemeClr val="tx1"/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450156" y="76355"/>
            <a:ext cx="10925233" cy="56937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algn="just"/>
            <a:r>
              <a:rPr lang="zh-CN" altLang="en-US" dirty="0">
                <a:ea typeface="微软雅黑" panose="020B0503020204020204" charset="-122"/>
                <a:cs typeface="+mn-ea"/>
                <a:sym typeface="+mn-ea"/>
              </a:rPr>
              <a:t>基于组件库的</a:t>
            </a:r>
            <a:r>
              <a:rPr lang="en-US" altLang="zh-CN" dirty="0">
                <a:ea typeface="微软雅黑" panose="020B0503020204020204" charset="-122"/>
                <a:cs typeface="+mn-ea"/>
                <a:sym typeface="+mn-ea"/>
              </a:rPr>
              <a:t>AI</a:t>
            </a:r>
            <a:r>
              <a:rPr lang="zh-CN" altLang="en-US" dirty="0">
                <a:ea typeface="微软雅黑" panose="020B0503020204020204" charset="-122"/>
                <a:cs typeface="+mn-ea"/>
                <a:sym typeface="+mn-ea"/>
              </a:rPr>
              <a:t>创新项目探索：组件库</a:t>
            </a:r>
            <a:r>
              <a:rPr lang="en-US" altLang="zh-CN" dirty="0">
                <a:ea typeface="微软雅黑" panose="020B0503020204020204" charset="-122"/>
                <a:cs typeface="+mn-ea"/>
                <a:sym typeface="+mn-ea"/>
              </a:rPr>
              <a:t>+Agent+</a:t>
            </a:r>
            <a:r>
              <a:rPr lang="zh-CN" altLang="en-US" dirty="0">
                <a:ea typeface="微软雅黑" panose="020B0503020204020204" charset="-122"/>
                <a:cs typeface="+mn-ea"/>
                <a:sym typeface="+mn-ea"/>
              </a:rPr>
              <a:t>客户需求</a:t>
            </a:r>
            <a:r>
              <a:rPr lang="en-US" altLang="zh-CN" dirty="0">
                <a:ea typeface="微软雅黑" panose="020B0503020204020204" charset="-122"/>
                <a:cs typeface="+mn-ea"/>
                <a:sym typeface="+mn-ea"/>
              </a:rPr>
              <a:t>=</a:t>
            </a:r>
            <a:r>
              <a:rPr lang="zh-CN" altLang="en-US" dirty="0">
                <a:ea typeface="微软雅黑" panose="020B0503020204020204" charset="-122"/>
                <a:cs typeface="+mn-ea"/>
                <a:sym typeface="+mn-ea"/>
              </a:rPr>
              <a:t>互医</a:t>
            </a:r>
            <a:r>
              <a:rPr lang="en-US" altLang="zh-CN" dirty="0">
                <a:ea typeface="微软雅黑" panose="020B0503020204020204" charset="-122"/>
                <a:cs typeface="+mn-ea"/>
                <a:sym typeface="+mn-ea"/>
              </a:rPr>
              <a:t>AI</a:t>
            </a:r>
            <a:r>
              <a:rPr lang="zh-CN" altLang="en-US" dirty="0">
                <a:ea typeface="微软雅黑" panose="020B0503020204020204" charset="-122"/>
                <a:cs typeface="+mn-ea"/>
                <a:sym typeface="+mn-ea"/>
              </a:rPr>
              <a:t>快速应用生成器</a:t>
            </a:r>
            <a:endParaRPr kumimoji="1" b="1" dirty="0">
              <a:solidFill>
                <a:srgbClr val="0F984D"/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6" name="圆角矩形 5"/>
          <p:cNvSpPr/>
          <p:nvPr>
            <p:custDataLst>
              <p:tags r:id="rId1"/>
            </p:custDataLst>
          </p:nvPr>
        </p:nvSpPr>
        <p:spPr>
          <a:xfrm>
            <a:off x="189230" y="837565"/>
            <a:ext cx="551180" cy="5086985"/>
          </a:xfrm>
          <a:prstGeom prst="roundRect">
            <a:avLst/>
          </a:prstGeom>
          <a:gradFill>
            <a:gsLst>
              <a:gs pos="12000">
                <a:srgbClr val="007C08">
                  <a:alpha val="93000"/>
                </a:srgbClr>
              </a:gs>
              <a:gs pos="97000">
                <a:srgbClr val="32D93E">
                  <a:alpha val="94000"/>
                </a:srgbClr>
              </a:gs>
            </a:gsLst>
            <a:lin ang="1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6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+mn-ea"/>
              </a:rPr>
              <a:t>智能体能力模型</a:t>
            </a:r>
            <a:endParaRPr lang="zh-CN" altLang="en-US" sz="1600" dirty="0">
              <a:latin typeface="阿里巴巴普惠体 Heavy" panose="00020600040101010101" pitchFamily="18" charset="-122"/>
              <a:ea typeface="阿里巴巴普惠体 Heavy" panose="00020600040101010101" pitchFamily="18" charset="-122"/>
              <a:cs typeface="阿里巴巴普惠体 Heavy" panose="00020600040101010101" pitchFamily="18" charset="-122"/>
              <a:sym typeface="+mn-ea"/>
            </a:endParaRPr>
          </a:p>
        </p:txBody>
      </p:sp>
      <p:grpSp>
        <p:nvGrpSpPr>
          <p:cNvPr id="10" name="组合 9"/>
          <p:cNvGrpSpPr/>
          <p:nvPr>
            <p:custDataLst>
              <p:tags r:id="rId2"/>
            </p:custDataLst>
          </p:nvPr>
        </p:nvGrpSpPr>
        <p:grpSpPr>
          <a:xfrm>
            <a:off x="1238885" y="902335"/>
            <a:ext cx="3422650" cy="306705"/>
            <a:chOff x="5272970" y="800854"/>
            <a:chExt cx="1650628" cy="520700"/>
          </a:xfrm>
        </p:grpSpPr>
        <p:sp>
          <p:nvSpPr>
            <p:cNvPr id="11" name="平行四边形 10"/>
            <p:cNvSpPr/>
            <p:nvPr>
              <p:custDataLst>
                <p:tags r:id="rId3"/>
              </p:custDataLst>
            </p:nvPr>
          </p:nvSpPr>
          <p:spPr>
            <a:xfrm>
              <a:off x="5405450" y="800854"/>
              <a:ext cx="1255395" cy="245110"/>
            </a:xfrm>
            <a:prstGeom prst="parallelogram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200" b="1" dirty="0">
                <a:solidFill>
                  <a:schemeClr val="bg1"/>
                </a:solidFill>
                <a:latin typeface="思源黑体 CN Regular" pitchFamily="34" charset="-122"/>
                <a:ea typeface="思源黑体 CN Regular" pitchFamily="34" charset="-122"/>
                <a:cs typeface="思源黑体 CN Regular" pitchFamily="34" charset="-122"/>
                <a:sym typeface="+mn-ea"/>
              </a:endParaRPr>
            </a:p>
          </p:txBody>
        </p:sp>
        <p:sp>
          <p:nvSpPr>
            <p:cNvPr id="14" name="平行四边形 13"/>
            <p:cNvSpPr/>
            <p:nvPr>
              <p:custDataLst>
                <p:tags r:id="rId4"/>
              </p:custDataLst>
            </p:nvPr>
          </p:nvSpPr>
          <p:spPr>
            <a:xfrm>
              <a:off x="5272970" y="833874"/>
              <a:ext cx="1650628" cy="487680"/>
            </a:xfrm>
            <a:prstGeom prst="parallelogram">
              <a:avLst/>
            </a:prstGeom>
            <a:gradFill>
              <a:gsLst>
                <a:gs pos="12000">
                  <a:srgbClr val="007C08"/>
                </a:gs>
                <a:gs pos="97000">
                  <a:srgbClr val="32D93E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kumimoji="1" lang="zh-CN" altLang="en-US" sz="14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  <a:sym typeface="+mn-ea"/>
                </a:rPr>
                <a:t>能力</a:t>
              </a:r>
              <a:r>
                <a:rPr kumimoji="1" lang="en-US" altLang="zh-CN" sz="14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  <a:sym typeface="+mn-ea"/>
                </a:rPr>
                <a:t>1: </a:t>
              </a:r>
              <a:r>
                <a:rPr kumimoji="1" lang="zh-CN" altLang="en-US" sz="14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  <a:sym typeface="+mn-ea"/>
                </a:rPr>
                <a:t>方案</a:t>
              </a:r>
              <a:r>
                <a:rPr kumimoji="1" lang="zh-CN" altLang="en-US" sz="14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  <a:sym typeface="+mn-ea"/>
                </a:rPr>
                <a:t>规划</a:t>
              </a:r>
              <a:endParaRPr kumimoji="1" lang="zh-CN" altLang="en-US" sz="1400" b="1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grpSp>
        <p:nvGrpSpPr>
          <p:cNvPr id="16" name="组合 15"/>
          <p:cNvGrpSpPr/>
          <p:nvPr>
            <p:custDataLst>
              <p:tags r:id="rId5"/>
            </p:custDataLst>
          </p:nvPr>
        </p:nvGrpSpPr>
        <p:grpSpPr>
          <a:xfrm>
            <a:off x="8343900" y="922655"/>
            <a:ext cx="3422650" cy="286385"/>
            <a:chOff x="5272970" y="800854"/>
            <a:chExt cx="1650628" cy="520700"/>
          </a:xfrm>
        </p:grpSpPr>
        <p:sp>
          <p:nvSpPr>
            <p:cNvPr id="17" name="平行四边形 16"/>
            <p:cNvSpPr/>
            <p:nvPr>
              <p:custDataLst>
                <p:tags r:id="rId6"/>
              </p:custDataLst>
            </p:nvPr>
          </p:nvSpPr>
          <p:spPr>
            <a:xfrm>
              <a:off x="5405450" y="800854"/>
              <a:ext cx="1255395" cy="245110"/>
            </a:xfrm>
            <a:prstGeom prst="parallelogram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200" b="1" dirty="0">
                <a:solidFill>
                  <a:schemeClr val="bg1"/>
                </a:solidFill>
                <a:latin typeface="思源黑体 CN Regular" pitchFamily="34" charset="-122"/>
                <a:ea typeface="思源黑体 CN Regular" pitchFamily="34" charset="-122"/>
                <a:cs typeface="思源黑体 CN Regular" pitchFamily="34" charset="-122"/>
                <a:sym typeface="+mn-ea"/>
              </a:endParaRPr>
            </a:p>
          </p:txBody>
        </p:sp>
        <p:sp>
          <p:nvSpPr>
            <p:cNvPr id="19" name="平行四边形 18"/>
            <p:cNvSpPr/>
            <p:nvPr>
              <p:custDataLst>
                <p:tags r:id="rId7"/>
              </p:custDataLst>
            </p:nvPr>
          </p:nvSpPr>
          <p:spPr>
            <a:xfrm>
              <a:off x="5272970" y="833874"/>
              <a:ext cx="1650628" cy="487680"/>
            </a:xfrm>
            <a:prstGeom prst="parallelogram">
              <a:avLst/>
            </a:prstGeom>
            <a:gradFill>
              <a:gsLst>
                <a:gs pos="12000">
                  <a:srgbClr val="007C08"/>
                </a:gs>
                <a:gs pos="97000">
                  <a:srgbClr val="32D93E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kumimoji="1" lang="zh-CN" altLang="en-US" sz="14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  <a:sym typeface="+mn-ea"/>
                </a:rPr>
                <a:t>能力</a:t>
              </a:r>
              <a:r>
                <a:rPr kumimoji="1" lang="en-US" altLang="zh-CN" sz="14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  <a:sym typeface="+mn-ea"/>
                </a:rPr>
                <a:t>2: </a:t>
              </a:r>
              <a:r>
                <a:rPr kumimoji="1" lang="zh-CN" altLang="en-US" sz="14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  <a:sym typeface="+mn-ea"/>
                </a:rPr>
                <a:t>代码生成</a:t>
              </a:r>
              <a:endParaRPr kumimoji="1" lang="zh-CN" altLang="en-US" sz="1400" b="1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  <a:sym typeface="+mn-ea"/>
              </a:endParaRPr>
            </a:p>
          </p:txBody>
        </p:sp>
      </p:grpSp>
      <p:pic>
        <p:nvPicPr>
          <p:cNvPr id="81" name="图片 80" descr="图标&#10;&#10;描述已自动生成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5549900" y="2510790"/>
            <a:ext cx="1836420" cy="183642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5835015" y="2192655"/>
            <a:ext cx="12668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chemeClr val="accent6"/>
                </a:solidFill>
              </a:rPr>
              <a:t>数据资产</a:t>
            </a:r>
            <a:endParaRPr lang="zh-CN" altLang="en-US" sz="1400">
              <a:solidFill>
                <a:schemeClr val="accent6"/>
              </a:solidFill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1191260" y="1261110"/>
            <a:ext cx="1097280" cy="887095"/>
            <a:chOff x="2064" y="2986"/>
            <a:chExt cx="1728" cy="1397"/>
          </a:xfrm>
        </p:grpSpPr>
        <p:sp>
          <p:nvSpPr>
            <p:cNvPr id="79" name="文本框 78"/>
            <p:cNvSpPr txBox="1"/>
            <p:nvPr>
              <p:custDataLst>
                <p:tags r:id="rId10"/>
              </p:custDataLst>
            </p:nvPr>
          </p:nvSpPr>
          <p:spPr>
            <a:xfrm>
              <a:off x="2064" y="3949"/>
              <a:ext cx="1728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200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rPr>
                <a:t>理解客户需求</a:t>
              </a:r>
              <a:endParaRPr kumimoji="1" lang="zh-CN" altLang="en-US" sz="1200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</a:endParaRPr>
            </a:p>
          </p:txBody>
        </p:sp>
        <p:sp>
          <p:nvSpPr>
            <p:cNvPr id="80" name="文本框 79"/>
            <p:cNvSpPr txBox="1"/>
            <p:nvPr>
              <p:custDataLst>
                <p:tags r:id="rId11"/>
              </p:custDataLst>
            </p:nvPr>
          </p:nvSpPr>
          <p:spPr>
            <a:xfrm>
              <a:off x="2534" y="2986"/>
              <a:ext cx="784" cy="3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rPr>
                <a:t>step1</a:t>
              </a:r>
              <a:endParaRPr kumimoji="1" lang="zh-CN" altLang="en-US" sz="1000" b="1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</a:endParaRPr>
            </a:p>
          </p:txBody>
        </p:sp>
        <p:pic>
          <p:nvPicPr>
            <p:cNvPr id="21" name="图片 20" descr="图标&#10;&#10;描述已自动生成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2742" y="3453"/>
              <a:ext cx="388" cy="388"/>
            </a:xfrm>
            <a:prstGeom prst="rect">
              <a:avLst/>
            </a:prstGeom>
          </p:spPr>
        </p:pic>
      </p:grpSp>
      <p:sp>
        <p:nvSpPr>
          <p:cNvPr id="28" name="文本框 27"/>
          <p:cNvSpPr txBox="1"/>
          <p:nvPr>
            <p:custDataLst>
              <p:tags r:id="rId13"/>
            </p:custDataLst>
          </p:nvPr>
        </p:nvSpPr>
        <p:spPr>
          <a:xfrm>
            <a:off x="2329180" y="2963545"/>
            <a:ext cx="109728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200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</a:rPr>
              <a:t>提供实现方案</a:t>
            </a:r>
            <a:endParaRPr kumimoji="1" lang="zh-CN" altLang="en-US" sz="1200" dirty="0"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</a:endParaRPr>
          </a:p>
        </p:txBody>
      </p:sp>
      <p:sp>
        <p:nvSpPr>
          <p:cNvPr id="29" name="文本框 28"/>
          <p:cNvSpPr txBox="1"/>
          <p:nvPr>
            <p:custDataLst>
              <p:tags r:id="rId14"/>
            </p:custDataLst>
          </p:nvPr>
        </p:nvSpPr>
        <p:spPr>
          <a:xfrm>
            <a:off x="2627630" y="2352040"/>
            <a:ext cx="52197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b="1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</a:rPr>
              <a:t>step3</a:t>
            </a:r>
            <a:endParaRPr kumimoji="1" lang="zh-CN" altLang="en-US" sz="1000" b="1" dirty="0">
              <a:latin typeface="阿里巴巴普惠体 Light" panose="00020600040101010101" pitchFamily="18" charset="-122"/>
              <a:ea typeface="阿里巴巴普惠体 Light" panose="00020600040101010101" pitchFamily="18" charset="-122"/>
              <a:cs typeface="阿里巴巴普惠体 Light" panose="00020600040101010101" pitchFamily="18" charset="-122"/>
            </a:endParaRPr>
          </a:p>
        </p:txBody>
      </p:sp>
      <p:pic>
        <p:nvPicPr>
          <p:cNvPr id="30" name="图片 29" descr="图标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2759710" y="2648585"/>
            <a:ext cx="246380" cy="246380"/>
          </a:xfrm>
          <a:prstGeom prst="rect">
            <a:avLst/>
          </a:prstGeom>
        </p:spPr>
      </p:pic>
      <p:sp>
        <p:nvSpPr>
          <p:cNvPr id="82" name="右箭头 81"/>
          <p:cNvSpPr/>
          <p:nvPr>
            <p:custDataLst>
              <p:tags r:id="rId16"/>
            </p:custDataLst>
          </p:nvPr>
        </p:nvSpPr>
        <p:spPr>
          <a:xfrm>
            <a:off x="2539365" y="1470025"/>
            <a:ext cx="704215" cy="33528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右箭头 30"/>
          <p:cNvSpPr/>
          <p:nvPr>
            <p:custDataLst>
              <p:tags r:id="rId17"/>
            </p:custDataLst>
          </p:nvPr>
        </p:nvSpPr>
        <p:spPr>
          <a:xfrm rot="7680000">
            <a:off x="3443605" y="2277110"/>
            <a:ext cx="646430" cy="382905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3364865" y="1312545"/>
            <a:ext cx="1097280" cy="887095"/>
            <a:chOff x="4875" y="2320"/>
            <a:chExt cx="1728" cy="1397"/>
          </a:xfrm>
        </p:grpSpPr>
        <p:sp>
          <p:nvSpPr>
            <p:cNvPr id="25" name="文本框 24"/>
            <p:cNvSpPr txBox="1"/>
            <p:nvPr>
              <p:custDataLst>
                <p:tags r:id="rId18"/>
              </p:custDataLst>
            </p:nvPr>
          </p:nvSpPr>
          <p:spPr>
            <a:xfrm>
              <a:off x="4875" y="3283"/>
              <a:ext cx="1728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200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rPr>
                <a:t>搜索可用组件</a:t>
              </a:r>
              <a:endParaRPr kumimoji="1" lang="zh-CN" altLang="en-US" sz="1200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</a:endParaRPr>
            </a:p>
          </p:txBody>
        </p:sp>
        <p:sp>
          <p:nvSpPr>
            <p:cNvPr id="26" name="文本框 25"/>
            <p:cNvSpPr txBox="1"/>
            <p:nvPr>
              <p:custDataLst>
                <p:tags r:id="rId19"/>
              </p:custDataLst>
            </p:nvPr>
          </p:nvSpPr>
          <p:spPr>
            <a:xfrm>
              <a:off x="5345" y="2320"/>
              <a:ext cx="822" cy="3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rPr>
                <a:t>step2</a:t>
              </a:r>
              <a:endParaRPr kumimoji="1" lang="zh-CN" altLang="en-US" sz="1000" b="1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</a:endParaRPr>
            </a:p>
          </p:txBody>
        </p:sp>
        <p:pic>
          <p:nvPicPr>
            <p:cNvPr id="61" name="图片 60"/>
            <p:cNvPicPr>
              <a:picLocks noChangeAspect="1"/>
            </p:cNvPicPr>
            <p:nvPr/>
          </p:nvPicPr>
          <p:blipFill>
            <a:blip r:embed="rId20"/>
            <a:srcRect/>
            <a:stretch>
              <a:fillRect/>
            </a:stretch>
          </p:blipFill>
          <p:spPr>
            <a:xfrm>
              <a:off x="5553" y="2783"/>
              <a:ext cx="389" cy="389"/>
            </a:xfrm>
            <a:prstGeom prst="rect">
              <a:avLst/>
            </a:prstGeom>
          </p:spPr>
        </p:pic>
      </p:grpSp>
      <p:cxnSp>
        <p:nvCxnSpPr>
          <p:cNvPr id="35" name="直接连接符 34"/>
          <p:cNvCxnSpPr/>
          <p:nvPr/>
        </p:nvCxnSpPr>
        <p:spPr>
          <a:xfrm>
            <a:off x="4326890" y="1752600"/>
            <a:ext cx="1257935" cy="1147445"/>
          </a:xfrm>
          <a:prstGeom prst="line">
            <a:avLst/>
          </a:prstGeom>
          <a:ln w="6350" cap="flat" cmpd="sng" algn="ctr">
            <a:solidFill>
              <a:prstClr val="black"/>
            </a:solidFill>
            <a:prstDash val="dash"/>
            <a:miter lim="800000"/>
            <a:tailEnd type="triangle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stCxn id="28" idx="3"/>
            <a:endCxn id="81" idx="1"/>
          </p:cNvCxnSpPr>
          <p:nvPr/>
        </p:nvCxnSpPr>
        <p:spPr>
          <a:xfrm>
            <a:off x="3426460" y="3101340"/>
            <a:ext cx="2123440" cy="327660"/>
          </a:xfrm>
          <a:prstGeom prst="line">
            <a:avLst/>
          </a:prstGeom>
          <a:ln w="6350" cap="flat" cmpd="sng" algn="ctr">
            <a:solidFill>
              <a:prstClr val="black"/>
            </a:solidFill>
            <a:prstDash val="dash"/>
            <a:miter lim="800000"/>
            <a:tailEnd type="triangle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4661535" y="2536190"/>
            <a:ext cx="633730" cy="24701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搜索</a:t>
            </a:r>
            <a:endParaRPr lang="zh-CN" altLang="en-US" sz="1200"/>
          </a:p>
        </p:txBody>
      </p:sp>
      <p:sp>
        <p:nvSpPr>
          <p:cNvPr id="40" name="矩形 39"/>
          <p:cNvSpPr/>
          <p:nvPr/>
        </p:nvSpPr>
        <p:spPr>
          <a:xfrm>
            <a:off x="3794760" y="3104515"/>
            <a:ext cx="955675" cy="24511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生成</a:t>
            </a:r>
            <a:r>
              <a:rPr lang="zh-CN" altLang="en-US" sz="1200"/>
              <a:t>并写入</a:t>
            </a:r>
            <a:endParaRPr lang="zh-CN" altLang="en-US" sz="1200"/>
          </a:p>
        </p:txBody>
      </p:sp>
      <p:sp>
        <p:nvSpPr>
          <p:cNvPr id="110" name="矩形: 圆角 700"/>
          <p:cNvSpPr/>
          <p:nvPr>
            <p:custDataLst>
              <p:tags r:id="rId21"/>
            </p:custDataLst>
          </p:nvPr>
        </p:nvSpPr>
        <p:spPr>
          <a:xfrm>
            <a:off x="2146935" y="3249295"/>
            <a:ext cx="1461770" cy="2717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3000">
                <a:srgbClr val="00843C"/>
              </a:gs>
              <a:gs pos="100000">
                <a:srgbClr val="00843C">
                  <a:lumMod val="80000"/>
                  <a:lumOff val="2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8100">
            <a:noFill/>
          </a:ln>
          <a:effectLst>
            <a:outerShdw blurRad="175260" sx="108000" sy="108000" algn="ctr" rotWithShape="0">
              <a:srgbClr val="00843C">
                <a:alpha val="40000"/>
              </a:srgbClr>
            </a:outerShdw>
          </a:effectLst>
        </p:spPr>
        <p:style>
          <a:lnRef idx="2">
            <a:srgbClr val="00843C">
              <a:shade val="50000"/>
            </a:srgbClr>
          </a:lnRef>
          <a:fillRef idx="1">
            <a:srgbClr val="00843C"/>
          </a:fillRef>
          <a:effectRef idx="0">
            <a:srgbClr val="00843C"/>
          </a:effectRef>
          <a:fontRef idx="minor">
            <a:srgbClr val="FFFFFF"/>
          </a:fontRef>
        </p:style>
        <p:txBody>
          <a:bodyPr lIns="90855" tIns="45428" rIns="90855" bIns="45428" rtlCol="0" anchor="ctr"/>
          <a:lstStyle/>
          <a:p>
            <a:pPr algn="dist"/>
            <a:r>
              <a:rPr lang="zh-CN" altLang="en-US" sz="920" dirty="0">
                <a:solidFill>
                  <a:srgbClr val="FFFFFF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人工检查并</a:t>
            </a:r>
            <a:r>
              <a:rPr lang="zh-CN" altLang="en-US" sz="920" dirty="0">
                <a:solidFill>
                  <a:srgbClr val="FFFFFF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确认</a:t>
            </a:r>
            <a:endParaRPr lang="zh-CN" altLang="en-US" sz="920" dirty="0">
              <a:solidFill>
                <a:srgbClr val="FFFFFF"/>
              </a:solidFill>
              <a:latin typeface="阿里巴巴普惠体" panose="00020600040101010101" charset="-122"/>
              <a:ea typeface="阿里巴巴普惠体" panose="00020600040101010101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8084820" y="1737995"/>
            <a:ext cx="792480" cy="887095"/>
            <a:chOff x="2308" y="2986"/>
            <a:chExt cx="1248" cy="1397"/>
          </a:xfrm>
        </p:grpSpPr>
        <p:sp>
          <p:nvSpPr>
            <p:cNvPr id="42" name="文本框 41"/>
            <p:cNvSpPr txBox="1"/>
            <p:nvPr>
              <p:custDataLst>
                <p:tags r:id="rId22"/>
              </p:custDataLst>
            </p:nvPr>
          </p:nvSpPr>
          <p:spPr>
            <a:xfrm>
              <a:off x="2308" y="3949"/>
              <a:ext cx="1248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200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rPr>
                <a:t>确定</a:t>
              </a:r>
              <a:r>
                <a:rPr kumimoji="1" lang="zh-CN" altLang="en-US" sz="1200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rPr>
                <a:t>需求</a:t>
              </a:r>
              <a:endParaRPr kumimoji="1" lang="zh-CN" altLang="en-US" sz="1200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</a:endParaRPr>
            </a:p>
          </p:txBody>
        </p:sp>
        <p:sp>
          <p:nvSpPr>
            <p:cNvPr id="43" name="文本框 42"/>
            <p:cNvSpPr txBox="1"/>
            <p:nvPr>
              <p:custDataLst>
                <p:tags r:id="rId23"/>
              </p:custDataLst>
            </p:nvPr>
          </p:nvSpPr>
          <p:spPr>
            <a:xfrm>
              <a:off x="2534" y="2986"/>
              <a:ext cx="784" cy="3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rPr>
                <a:t>step1</a:t>
              </a:r>
              <a:endParaRPr kumimoji="1" lang="zh-CN" altLang="en-US" sz="1000" b="1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</a:endParaRPr>
            </a:p>
          </p:txBody>
        </p:sp>
        <p:pic>
          <p:nvPicPr>
            <p:cNvPr id="44" name="图片 43" descr="图标&#10;&#10;描述已自动生成"/>
            <p:cNvPicPr>
              <a:picLocks noChangeAspect="1"/>
            </p:cNvPicPr>
            <p:nvPr>
              <p:custDataLst>
                <p:tags r:id="rId24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2742" y="3453"/>
              <a:ext cx="388" cy="388"/>
            </a:xfrm>
            <a:prstGeom prst="rect">
              <a:avLst/>
            </a:prstGeom>
          </p:spPr>
        </p:pic>
      </p:grpSp>
      <p:grpSp>
        <p:nvGrpSpPr>
          <p:cNvPr id="45" name="组合 44"/>
          <p:cNvGrpSpPr/>
          <p:nvPr/>
        </p:nvGrpSpPr>
        <p:grpSpPr>
          <a:xfrm>
            <a:off x="9368155" y="1717675"/>
            <a:ext cx="1402080" cy="887095"/>
            <a:chOff x="1834" y="2986"/>
            <a:chExt cx="2208" cy="1397"/>
          </a:xfrm>
        </p:grpSpPr>
        <p:sp>
          <p:nvSpPr>
            <p:cNvPr id="46" name="文本框 45"/>
            <p:cNvSpPr txBox="1"/>
            <p:nvPr>
              <p:custDataLst>
                <p:tags r:id="rId25"/>
              </p:custDataLst>
            </p:nvPr>
          </p:nvSpPr>
          <p:spPr>
            <a:xfrm>
              <a:off x="1834" y="3949"/>
              <a:ext cx="2208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200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rPr>
                <a:t>输出生成代码</a:t>
              </a:r>
              <a:r>
                <a:rPr kumimoji="1" lang="zh-CN" altLang="en-US" sz="1200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rPr>
                <a:t>方案</a:t>
              </a:r>
              <a:endParaRPr kumimoji="1" lang="zh-CN" altLang="en-US" sz="1200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</a:endParaRPr>
            </a:p>
          </p:txBody>
        </p:sp>
        <p:sp>
          <p:nvSpPr>
            <p:cNvPr id="47" name="文本框 46"/>
            <p:cNvSpPr txBox="1"/>
            <p:nvPr>
              <p:custDataLst>
                <p:tags r:id="rId26"/>
              </p:custDataLst>
            </p:nvPr>
          </p:nvSpPr>
          <p:spPr>
            <a:xfrm>
              <a:off x="2534" y="2986"/>
              <a:ext cx="822" cy="3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rPr>
                <a:t>step2</a:t>
              </a:r>
              <a:endParaRPr kumimoji="1" lang="zh-CN" altLang="en-US" sz="1000" b="1" dirty="0">
                <a:latin typeface="阿里巴巴普惠体 Light" panose="00020600040101010101" pitchFamily="18" charset="-122"/>
                <a:ea typeface="阿里巴巴普惠体 Light" panose="00020600040101010101" pitchFamily="18" charset="-122"/>
                <a:cs typeface="阿里巴巴普惠体 Light" panose="00020600040101010101" pitchFamily="18" charset="-122"/>
              </a:endParaRPr>
            </a:p>
          </p:txBody>
        </p:sp>
        <p:pic>
          <p:nvPicPr>
            <p:cNvPr id="48" name="图片 47" descr="图标&#10;&#10;描述已自动生成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2742" y="3453"/>
              <a:ext cx="388" cy="388"/>
            </a:xfrm>
            <a:prstGeom prst="rect">
              <a:avLst/>
            </a:prstGeom>
          </p:spPr>
        </p:pic>
      </p:grpSp>
      <p:sp>
        <p:nvSpPr>
          <p:cNvPr id="53" name="右箭头 52"/>
          <p:cNvSpPr/>
          <p:nvPr>
            <p:custDataLst>
              <p:tags r:id="rId28"/>
            </p:custDataLst>
          </p:nvPr>
        </p:nvSpPr>
        <p:spPr>
          <a:xfrm>
            <a:off x="8894445" y="1965325"/>
            <a:ext cx="704215" cy="33528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6" name="组合 55"/>
          <p:cNvGrpSpPr/>
          <p:nvPr/>
        </p:nvGrpSpPr>
        <p:grpSpPr>
          <a:xfrm>
            <a:off x="8867140" y="3131185"/>
            <a:ext cx="792480" cy="886460"/>
            <a:chOff x="14057" y="5170"/>
            <a:chExt cx="1248" cy="139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057" y="5170"/>
              <a:ext cx="1248" cy="1397"/>
              <a:chOff x="2318" y="2986"/>
              <a:chExt cx="1248" cy="1397"/>
            </a:xfrm>
          </p:grpSpPr>
          <p:sp>
            <p:nvSpPr>
              <p:cNvPr id="50" name="文本框 49"/>
              <p:cNvSpPr txBox="1"/>
              <p:nvPr>
                <p:custDataLst>
                  <p:tags r:id="rId29"/>
                </p:custDataLst>
              </p:nvPr>
            </p:nvSpPr>
            <p:spPr>
              <a:xfrm>
                <a:off x="2318" y="3949"/>
                <a:ext cx="1248" cy="4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200" dirty="0">
                    <a:latin typeface="阿里巴巴普惠体 Light" panose="00020600040101010101" pitchFamily="18" charset="-122"/>
                    <a:ea typeface="阿里巴巴普惠体 Light" panose="00020600040101010101" pitchFamily="18" charset="-122"/>
                    <a:cs typeface="阿里巴巴普惠体 Light" panose="00020600040101010101" pitchFamily="18" charset="-122"/>
                  </a:rPr>
                  <a:t>生成</a:t>
                </a:r>
                <a:r>
                  <a:rPr kumimoji="1" lang="zh-CN" altLang="en-US" sz="1200" dirty="0">
                    <a:latin typeface="阿里巴巴普惠体 Light" panose="00020600040101010101" pitchFamily="18" charset="-122"/>
                    <a:ea typeface="阿里巴巴普惠体 Light" panose="00020600040101010101" pitchFamily="18" charset="-122"/>
                    <a:cs typeface="阿里巴巴普惠体 Light" panose="00020600040101010101" pitchFamily="18" charset="-122"/>
                  </a:rPr>
                  <a:t>代码</a:t>
                </a:r>
                <a:endParaRPr kumimoji="1" lang="zh-CN" altLang="en-US" sz="1200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endParaRPr>
              </a:p>
            </p:txBody>
          </p:sp>
          <p:sp>
            <p:nvSpPr>
              <p:cNvPr id="51" name="文本框 50"/>
              <p:cNvSpPr txBox="1"/>
              <p:nvPr>
                <p:custDataLst>
                  <p:tags r:id="rId30"/>
                </p:custDataLst>
              </p:nvPr>
            </p:nvSpPr>
            <p:spPr>
              <a:xfrm>
                <a:off x="2534" y="2986"/>
                <a:ext cx="822" cy="3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000" b="1" dirty="0">
                    <a:latin typeface="阿里巴巴普惠体 Light" panose="00020600040101010101" pitchFamily="18" charset="-122"/>
                    <a:ea typeface="阿里巴巴普惠体 Light" panose="00020600040101010101" pitchFamily="18" charset="-122"/>
                    <a:cs typeface="阿里巴巴普惠体 Light" panose="00020600040101010101" pitchFamily="18" charset="-122"/>
                  </a:rPr>
                  <a:t>step2</a:t>
                </a:r>
                <a:endParaRPr kumimoji="1" lang="zh-CN" altLang="en-US" sz="1000" b="1" dirty="0">
                  <a:latin typeface="阿里巴巴普惠体 Light" panose="00020600040101010101" pitchFamily="18" charset="-122"/>
                  <a:ea typeface="阿里巴巴普惠体 Light" panose="00020600040101010101" pitchFamily="18" charset="-122"/>
                  <a:cs typeface="阿里巴巴普惠体 Light" panose="00020600040101010101" pitchFamily="18" charset="-122"/>
                </a:endParaRPr>
              </a:p>
            </p:txBody>
          </p:sp>
        </p:grpSp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31"/>
            <a:stretch>
              <a:fillRect/>
            </a:stretch>
          </p:blipFill>
          <p:spPr>
            <a:xfrm>
              <a:off x="14390" y="5600"/>
              <a:ext cx="479" cy="435"/>
            </a:xfrm>
            <a:prstGeom prst="rect">
              <a:avLst/>
            </a:prstGeom>
          </p:spPr>
        </p:pic>
      </p:grpSp>
      <p:sp>
        <p:nvSpPr>
          <p:cNvPr id="55" name="右箭头 54"/>
          <p:cNvSpPr/>
          <p:nvPr>
            <p:custDataLst>
              <p:tags r:id="rId32"/>
            </p:custDataLst>
          </p:nvPr>
        </p:nvSpPr>
        <p:spPr>
          <a:xfrm rot="7140000">
            <a:off x="9726295" y="2949575"/>
            <a:ext cx="704215" cy="33528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7" name="矩形: 圆角 700"/>
          <p:cNvSpPr/>
          <p:nvPr>
            <p:custDataLst>
              <p:tags r:id="rId33"/>
            </p:custDataLst>
          </p:nvPr>
        </p:nvSpPr>
        <p:spPr>
          <a:xfrm>
            <a:off x="9308465" y="1449070"/>
            <a:ext cx="1461770" cy="2717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3000">
                <a:srgbClr val="00843C"/>
              </a:gs>
              <a:gs pos="100000">
                <a:srgbClr val="00843C">
                  <a:lumMod val="80000"/>
                  <a:lumOff val="2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8100">
            <a:noFill/>
          </a:ln>
          <a:effectLst>
            <a:outerShdw blurRad="175260" sx="108000" sy="108000" algn="ctr" rotWithShape="0">
              <a:srgbClr val="00843C">
                <a:alpha val="40000"/>
              </a:srgbClr>
            </a:outerShdw>
          </a:effectLst>
        </p:spPr>
        <p:style>
          <a:lnRef idx="2">
            <a:srgbClr val="00843C">
              <a:shade val="50000"/>
            </a:srgbClr>
          </a:lnRef>
          <a:fillRef idx="1">
            <a:srgbClr val="00843C"/>
          </a:fillRef>
          <a:effectRef idx="0">
            <a:srgbClr val="00843C"/>
          </a:effectRef>
          <a:fontRef idx="minor">
            <a:srgbClr val="FFFFFF"/>
          </a:fontRef>
        </p:style>
        <p:txBody>
          <a:bodyPr lIns="90855" tIns="45428" rIns="90855" bIns="45428" rtlCol="0" anchor="ctr"/>
          <a:lstStyle/>
          <a:p>
            <a:pPr algn="dist"/>
            <a:r>
              <a:rPr lang="zh-CN" altLang="en-US" sz="920" dirty="0">
                <a:solidFill>
                  <a:srgbClr val="FFFFFF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人工检查并</a:t>
            </a:r>
            <a:r>
              <a:rPr lang="zh-CN" altLang="en-US" sz="920" dirty="0">
                <a:solidFill>
                  <a:srgbClr val="FFFFFF"/>
                </a:solidFill>
                <a:latin typeface="阿里巴巴普惠体" panose="00020600040101010101" charset="-122"/>
                <a:ea typeface="阿里巴巴普惠体" panose="00020600040101010101" charset="-122"/>
              </a:rPr>
              <a:t>确认</a:t>
            </a:r>
            <a:endParaRPr lang="zh-CN" altLang="en-US" sz="920" dirty="0">
              <a:solidFill>
                <a:srgbClr val="FFFFFF"/>
              </a:solidFill>
              <a:latin typeface="阿里巴巴普惠体" panose="00020600040101010101" charset="-122"/>
              <a:ea typeface="阿里巴巴普惠体" panose="00020600040101010101" charset="-122"/>
            </a:endParaRPr>
          </a:p>
        </p:txBody>
      </p:sp>
      <p:cxnSp>
        <p:nvCxnSpPr>
          <p:cNvPr id="58" name="直接连接符 57"/>
          <p:cNvCxnSpPr>
            <a:endCxn id="81" idx="3"/>
          </p:cNvCxnSpPr>
          <p:nvPr/>
        </p:nvCxnSpPr>
        <p:spPr>
          <a:xfrm flipH="1">
            <a:off x="7386320" y="2280920"/>
            <a:ext cx="773430" cy="1148080"/>
          </a:xfrm>
          <a:prstGeom prst="line">
            <a:avLst/>
          </a:prstGeom>
          <a:ln w="6350" cap="flat" cmpd="sng" algn="ctr">
            <a:solidFill>
              <a:prstClr val="black"/>
            </a:solidFill>
            <a:prstDash val="dash"/>
            <a:miter lim="800000"/>
            <a:tailEnd type="triangle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9" name="矩形 58"/>
          <p:cNvSpPr/>
          <p:nvPr/>
        </p:nvSpPr>
        <p:spPr>
          <a:xfrm>
            <a:off x="7439025" y="2727960"/>
            <a:ext cx="633730" cy="24701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拉</a:t>
            </a:r>
            <a:r>
              <a:rPr lang="zh-CN" altLang="en-US" sz="1200"/>
              <a:t>取</a:t>
            </a:r>
            <a:endParaRPr lang="zh-CN" altLang="en-US" sz="1200"/>
          </a:p>
        </p:txBody>
      </p:sp>
      <p:sp>
        <p:nvSpPr>
          <p:cNvPr id="60" name="文本框 59"/>
          <p:cNvSpPr txBox="1"/>
          <p:nvPr/>
        </p:nvSpPr>
        <p:spPr>
          <a:xfrm>
            <a:off x="10648950" y="1790065"/>
            <a:ext cx="1583055" cy="12846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Wingdings" panose="05000000000000000000" charset="0"/>
              <a:buNone/>
            </a:pPr>
            <a:r>
              <a:rPr lang="zh-CN" altLang="en-US" sz="1000" b="1">
                <a:solidFill>
                  <a:schemeClr val="accent6"/>
                </a:solidFill>
                <a:latin typeface="Arial Bold" panose="020B0604020202090204" charset="0"/>
              </a:rPr>
              <a:t>分场景生成胶水代码</a:t>
            </a:r>
            <a:r>
              <a:rPr lang="en-US" altLang="zh-CN" sz="1000" b="1">
                <a:solidFill>
                  <a:schemeClr val="accent6"/>
                </a:solidFill>
                <a:latin typeface="Arial Bold" panose="020B0604020202090204" charset="0"/>
              </a:rPr>
              <a:t>：</a:t>
            </a:r>
            <a:endParaRPr lang="zh-CN" altLang="en-US" sz="1000" b="1">
              <a:solidFill>
                <a:schemeClr val="accent6"/>
              </a:solidFill>
              <a:latin typeface="Arial Bold" panose="020B0604020202090204" charset="0"/>
            </a:endParaRPr>
          </a:p>
          <a:p>
            <a:pPr marL="171450" indent="-171450">
              <a:buFont typeface="Wingdings" panose="05000000000000000000" charset="0"/>
              <a:buChar char=""/>
            </a:pPr>
            <a:r>
              <a:rPr lang="zh-CN" altLang="en-US" sz="1000"/>
              <a:t>场景</a:t>
            </a:r>
            <a:r>
              <a:rPr lang="en-US" altLang="zh-CN" sz="1000"/>
              <a:t>A： </a:t>
            </a:r>
            <a:r>
              <a:rPr lang="zh-CN" altLang="en-US" sz="1000"/>
              <a:t>已实现功能</a:t>
            </a:r>
            <a:r>
              <a:rPr lang="en-US" altLang="zh-CN" sz="1000"/>
              <a:t>， </a:t>
            </a:r>
            <a:r>
              <a:rPr lang="zh-CN" altLang="en-US" sz="1000"/>
              <a:t>直接调用组件</a:t>
            </a:r>
            <a:endParaRPr lang="zh-CN" altLang="en-US" sz="1000"/>
          </a:p>
          <a:p>
            <a:pPr marL="171450" indent="-171450">
              <a:buFont typeface="Wingdings" panose="05000000000000000000" charset="0"/>
              <a:buChar char=""/>
            </a:pPr>
            <a:r>
              <a:rPr lang="zh-CN" altLang="en-US" sz="1000"/>
              <a:t>场景</a:t>
            </a:r>
            <a:r>
              <a:rPr lang="en-US" altLang="zh-CN" sz="1000"/>
              <a:t>B：</a:t>
            </a:r>
            <a:r>
              <a:rPr lang="zh-CN" altLang="en-US" sz="1000"/>
              <a:t>未实现功能</a:t>
            </a:r>
            <a:r>
              <a:rPr lang="en-US" altLang="zh-CN" sz="1000"/>
              <a:t>， </a:t>
            </a:r>
            <a:r>
              <a:rPr lang="zh-CN" altLang="en-US" sz="1000"/>
              <a:t>选择合适组件并按代码规范实现需求</a:t>
            </a:r>
            <a:endParaRPr lang="zh-CN" altLang="en-US" sz="1000"/>
          </a:p>
        </p:txBody>
      </p:sp>
      <p:sp>
        <p:nvSpPr>
          <p:cNvPr id="180" name="矩形: 圆角 3"/>
          <p:cNvSpPr/>
          <p:nvPr/>
        </p:nvSpPr>
        <p:spPr>
          <a:xfrm>
            <a:off x="1868170" y="3858260"/>
            <a:ext cx="2505075" cy="198564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 sz="1400" b="1" dirty="0">
              <a:solidFill>
                <a:schemeClr val="tx1"/>
              </a:solidFill>
              <a:latin typeface="阿里巴巴普惠体 Light" panose="00020600040101010101" pitchFamily="18" charset="-122"/>
              <a:ea typeface="阿里巴巴普惠体 Light" panose="00020600040101010101" pitchFamily="18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2539365" y="3945255"/>
            <a:ext cx="167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组件标准建立</a:t>
            </a:r>
            <a:endParaRPr lang="zh-CN" altLang="en-US">
              <a:solidFill>
                <a:schemeClr val="accent6"/>
              </a:solidFill>
            </a:endParaRP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2047875" y="3945255"/>
            <a:ext cx="491490" cy="459740"/>
          </a:xfrm>
          <a:prstGeom prst="rect">
            <a:avLst/>
          </a:prstGeom>
        </p:spPr>
      </p:pic>
      <p:sp>
        <p:nvSpPr>
          <p:cNvPr id="198" name="文本框 197"/>
          <p:cNvSpPr txBox="1"/>
          <p:nvPr/>
        </p:nvSpPr>
        <p:spPr>
          <a:xfrm>
            <a:off x="1987579" y="4883150"/>
            <a:ext cx="979190" cy="305406"/>
          </a:xfrm>
          <a:prstGeom prst="round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prstDash val="sysDot"/>
          </a:ln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zh-CN" altLang="en-US" sz="1200">
                <a:latin typeface="阿里巴巴普惠体 Light" panose="00020600040101010101" pitchFamily="18" charset="-122"/>
                <a:ea typeface="阿里巴巴普惠体 Light" panose="00020600040101010101" pitchFamily="18" charset="-122"/>
              </a:rPr>
              <a:t>规范</a:t>
            </a:r>
            <a:r>
              <a:rPr lang="zh-CN" altLang="en-US" sz="1200">
                <a:latin typeface="阿里巴巴普惠体 Light" panose="00020600040101010101" pitchFamily="18" charset="-122"/>
                <a:ea typeface="阿里巴巴普惠体 Light" panose="00020600040101010101" pitchFamily="18" charset="-122"/>
              </a:rPr>
              <a:t>文档</a:t>
            </a:r>
            <a:endParaRPr lang="zh-CN" altLang="en-US" sz="1200">
              <a:latin typeface="阿里巴巴普惠体 Light" panose="00020600040101010101" pitchFamily="18" charset="-122"/>
              <a:ea typeface="阿里巴巴普惠体 Light" panose="00020600040101010101" pitchFamily="18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987579" y="4491990"/>
            <a:ext cx="979190" cy="323448"/>
          </a:xfrm>
          <a:prstGeom prst="round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prstDash val="sysDot"/>
          </a:ln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zh-CN" altLang="en-US" sz="1200">
                <a:latin typeface="阿里巴巴普惠体 Light" panose="00020600040101010101" pitchFamily="18" charset="-122"/>
                <a:ea typeface="阿里巴巴普惠体 Light" panose="00020600040101010101" pitchFamily="18" charset="-122"/>
              </a:rPr>
              <a:t>需求文档</a:t>
            </a:r>
            <a:endParaRPr lang="zh-CN" altLang="en-US" sz="1200">
              <a:latin typeface="阿里巴巴普惠体 Light" panose="00020600040101010101" pitchFamily="18" charset="-122"/>
              <a:ea typeface="阿里巴巴普惠体 Light" panose="00020600040101010101" pitchFamily="18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3063269" y="4491990"/>
            <a:ext cx="979190" cy="323448"/>
          </a:xfrm>
          <a:prstGeom prst="round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prstDash val="sysDot"/>
          </a:ln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zh-CN" altLang="en-US" sz="1200">
                <a:latin typeface="阿里巴巴普惠体 Light" panose="00020600040101010101" pitchFamily="18" charset="-122"/>
                <a:ea typeface="阿里巴巴普惠体 Light" panose="00020600040101010101" pitchFamily="18" charset="-122"/>
              </a:rPr>
              <a:t>设计文档</a:t>
            </a:r>
            <a:endParaRPr lang="zh-CN" altLang="en-US" sz="1200">
              <a:latin typeface="阿里巴巴普惠体 Light" panose="00020600040101010101" pitchFamily="18" charset="-122"/>
              <a:ea typeface="阿里巴巴普惠体 Light" panose="00020600040101010101" pitchFamily="18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3063269" y="4876165"/>
            <a:ext cx="979190" cy="325208"/>
          </a:xfrm>
          <a:prstGeom prst="round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prstDash val="sysDot"/>
          </a:ln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zh-CN" altLang="en-US" sz="1200">
                <a:latin typeface="阿里巴巴普惠体 Light" panose="00020600040101010101" pitchFamily="18" charset="-122"/>
                <a:ea typeface="阿里巴巴普惠体 Light" panose="00020600040101010101" pitchFamily="18" charset="-122"/>
              </a:rPr>
              <a:t>原始代码</a:t>
            </a:r>
            <a:endParaRPr lang="zh-CN" altLang="en-US" sz="1200">
              <a:latin typeface="阿里巴巴普惠体 Light" panose="00020600040101010101" pitchFamily="18" charset="-122"/>
              <a:ea typeface="阿里巴巴普惠体 Light" panose="00020600040101010101" pitchFamily="18" charset="-122"/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2656840" y="5694045"/>
            <a:ext cx="769620" cy="2298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p>
            <a:pPr algn="ctr"/>
            <a:r>
              <a:rPr lang="en-US" altLang="zh-CN" sz="900">
                <a:latin typeface="阿里巴巴普惠体" panose="00020600040101010101" charset="-122"/>
                <a:ea typeface="阿里巴巴普惠体" panose="00020600040101010101" charset="-122"/>
              </a:rPr>
              <a:t>RAG</a:t>
            </a:r>
            <a:endParaRPr lang="en-US" altLang="zh-CN" sz="900">
              <a:latin typeface="阿里巴巴普惠体" panose="00020600040101010101" charset="-122"/>
              <a:ea typeface="阿里巴巴普惠体" panose="00020600040101010101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987579" y="5227955"/>
            <a:ext cx="979190" cy="323448"/>
          </a:xfrm>
          <a:prstGeom prst="round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prstDash val="sysDot"/>
          </a:ln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zh-CN" altLang="en-US" sz="1200">
                <a:latin typeface="阿里巴巴普惠体 Light" panose="00020600040101010101" pitchFamily="18" charset="-122"/>
                <a:ea typeface="阿里巴巴普惠体 Light" panose="00020600040101010101" pitchFamily="18" charset="-122"/>
              </a:rPr>
              <a:t>表结构</a:t>
            </a:r>
            <a:endParaRPr lang="zh-CN" altLang="en-US" sz="1200">
              <a:latin typeface="阿里巴巴普惠体 Light" panose="00020600040101010101" pitchFamily="18" charset="-122"/>
              <a:ea typeface="阿里巴巴普惠体 Light" panose="00020600040101010101" pitchFamily="18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3063269" y="5227955"/>
            <a:ext cx="979190" cy="305406"/>
          </a:xfrm>
          <a:prstGeom prst="round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prstDash val="sysDot"/>
          </a:ln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en-US" altLang="zh-CN" sz="1200">
                <a:latin typeface="阿里巴巴普惠体 Light" panose="00020600040101010101" pitchFamily="18" charset="-122"/>
                <a:ea typeface="阿里巴巴普惠体 Light" panose="00020600040101010101" pitchFamily="18" charset="-122"/>
              </a:rPr>
              <a:t>....</a:t>
            </a:r>
            <a:endParaRPr lang="en-US" altLang="zh-CN" sz="1200">
              <a:latin typeface="阿里巴巴普惠体 Light" panose="00020600040101010101" pitchFamily="18" charset="-122"/>
              <a:ea typeface="阿里巴巴普惠体 Light" panose="00020600040101010101" pitchFamily="18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5468620" y="3921125"/>
            <a:ext cx="2034540" cy="2298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p>
            <a:pPr algn="ctr"/>
            <a:r>
              <a:rPr lang="en-US" sz="900">
                <a:latin typeface="阿里巴巴普惠体" panose="00020600040101010101" charset="-122"/>
                <a:ea typeface="阿里巴巴普惠体" panose="00020600040101010101" charset="-122"/>
              </a:rPr>
              <a:t>git</a:t>
            </a:r>
            <a:r>
              <a:rPr lang="zh-CN" altLang="en-US" sz="900">
                <a:latin typeface="阿里巴巴普惠体" panose="00020600040101010101" charset="-122"/>
                <a:ea typeface="阿里巴巴普惠体" panose="00020600040101010101" charset="-122"/>
              </a:rPr>
              <a:t>或自研</a:t>
            </a:r>
            <a:r>
              <a:rPr lang="zh-CN" altLang="en-US" sz="900">
                <a:latin typeface="阿里巴巴普惠体" panose="00020600040101010101" charset="-122"/>
                <a:ea typeface="阿里巴巴普惠体" panose="00020600040101010101" charset="-122"/>
              </a:rPr>
              <a:t>系统</a:t>
            </a:r>
            <a:endParaRPr lang="zh-CN" altLang="en-US" sz="900">
              <a:latin typeface="阿里巴巴普惠体" panose="00020600040101010101" charset="-122"/>
              <a:ea typeface="阿里巴巴普惠体" panose="00020600040101010101" charset="-122"/>
            </a:endParaRPr>
          </a:p>
        </p:txBody>
      </p:sp>
      <p:cxnSp>
        <p:nvCxnSpPr>
          <p:cNvPr id="73" name="直接连接符 72"/>
          <p:cNvCxnSpPr/>
          <p:nvPr/>
        </p:nvCxnSpPr>
        <p:spPr>
          <a:xfrm flipV="1">
            <a:off x="4373245" y="4134485"/>
            <a:ext cx="1449705" cy="1043940"/>
          </a:xfrm>
          <a:prstGeom prst="line">
            <a:avLst/>
          </a:prstGeom>
          <a:ln w="6350" cap="flat" cmpd="sng" algn="ctr">
            <a:solidFill>
              <a:prstClr val="black"/>
            </a:solidFill>
            <a:prstDash val="dash"/>
            <a:miter lim="800000"/>
            <a:tailEnd type="triangle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4" name="矩形 73"/>
          <p:cNvSpPr/>
          <p:nvPr/>
        </p:nvSpPr>
        <p:spPr>
          <a:xfrm>
            <a:off x="4525010" y="4638040"/>
            <a:ext cx="1402080" cy="24511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初始化并持续</a:t>
            </a:r>
            <a:r>
              <a:rPr lang="zh-CN" altLang="en-US" sz="1200"/>
              <a:t>写入</a:t>
            </a:r>
            <a:endParaRPr lang="zh-CN" altLang="en-US" sz="1200"/>
          </a:p>
        </p:txBody>
      </p:sp>
      <p:sp>
        <p:nvSpPr>
          <p:cNvPr id="75" name="矩形 74"/>
          <p:cNvSpPr/>
          <p:nvPr/>
        </p:nvSpPr>
        <p:spPr>
          <a:xfrm>
            <a:off x="5377180" y="1826260"/>
            <a:ext cx="2274570" cy="2720340"/>
          </a:xfrm>
          <a:prstGeom prst="rect">
            <a:avLst/>
          </a:prstGeom>
          <a:ln w="6350" cap="flat" cmpd="sng" algn="ctr">
            <a:solidFill>
              <a:schemeClr val="accent6"/>
            </a:solidFill>
            <a:prstDash val="dash"/>
            <a:miter lim="800000"/>
          </a:ln>
        </p:spPr>
        <p:style>
          <a:lnRef idx="0">
            <a:prstClr val="black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0" name="矩形 139"/>
          <p:cNvSpPr/>
          <p:nvPr/>
        </p:nvSpPr>
        <p:spPr>
          <a:xfrm>
            <a:off x="4961890" y="1003935"/>
            <a:ext cx="3382010" cy="1325245"/>
          </a:xfrm>
          <a:prstGeom prst="rect">
            <a:avLst/>
          </a:prstGeom>
          <a:noFill/>
          <a:ln w="6350">
            <a:noFill/>
            <a:prstDash val="dash"/>
          </a:ln>
          <a:extLst>
            <a:ext uri="{909E8E84-426E-40DD-AFC4-6F175D3DCCD1}">
              <a14:hiddenFill xmlns:a14="http://schemas.microsoft.com/office/drawing/2010/main">
                <a:gradFill>
                  <a:gsLst>
                    <a:gs pos="100000">
                      <a:srgbClr val="92D050">
                        <a:lumMod val="96000"/>
                        <a:alpha val="13000"/>
                      </a:srgbClr>
                    </a:gs>
                    <a:gs pos="6000">
                      <a:srgbClr val="00B050">
                        <a:alpha val="12000"/>
                      </a:srgbClr>
                    </a:gs>
                  </a:gsLst>
                  <a:path path="circle">
                    <a:fillToRect l="100000" t="100000"/>
                  </a:path>
                </a:gra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compatLnSpc="1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800" i="1" dirty="0">
                <a:solidFill>
                  <a:schemeClr val="tx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Light" panose="00020600040101010101" pitchFamily="18" charset="-122"/>
                <a:sym typeface="+mn-ea"/>
              </a:rPr>
              <a:t>智能体通过</a:t>
            </a:r>
            <a:r>
              <a:rPr kumimoji="1" lang="en-US" altLang="zh-CN" sz="1800" i="1" dirty="0">
                <a:solidFill>
                  <a:schemeClr val="tx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Light" panose="00020600040101010101" pitchFamily="18" charset="-122"/>
                <a:sym typeface="+mn-ea"/>
              </a:rPr>
              <a:t>MCP</a:t>
            </a:r>
            <a:r>
              <a:rPr kumimoji="1" lang="zh-CN" altLang="en-US" sz="1800" i="1" dirty="0">
                <a:solidFill>
                  <a:schemeClr val="tx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Light" panose="00020600040101010101" pitchFamily="18" charset="-122"/>
                <a:sym typeface="+mn-ea"/>
              </a:rPr>
              <a:t>方式与数据资产服务</a:t>
            </a:r>
            <a:r>
              <a:rPr kumimoji="1" lang="zh-CN" altLang="en-US" sz="1800" i="1" dirty="0">
                <a:solidFill>
                  <a:schemeClr val="tx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Light" panose="00020600040101010101" pitchFamily="18" charset="-122"/>
                <a:sym typeface="+mn-ea"/>
              </a:rPr>
              <a:t>对接</a:t>
            </a:r>
            <a:endParaRPr kumimoji="1" lang="zh-CN" altLang="en-US" sz="1800" i="1" dirty="0">
              <a:solidFill>
                <a:schemeClr val="tx1"/>
              </a:solidFill>
              <a:latin typeface="阿里巴巴普惠体 Heavy" panose="00020600040101010101" pitchFamily="18" charset="-122"/>
              <a:ea typeface="阿里巴巴普惠体 Heavy" panose="00020600040101010101" pitchFamily="18" charset="-122"/>
              <a:cs typeface="阿里巴巴普惠体 Light" panose="00020600040101010101" pitchFamily="18" charset="-122"/>
              <a:sym typeface="+mn-ea"/>
            </a:endParaRPr>
          </a:p>
        </p:txBody>
      </p:sp>
      <p:sp>
        <p:nvSpPr>
          <p:cNvPr id="136" name="矩形 135"/>
          <p:cNvSpPr/>
          <p:nvPr/>
        </p:nvSpPr>
        <p:spPr>
          <a:xfrm>
            <a:off x="0" y="6157595"/>
            <a:ext cx="12192000" cy="422910"/>
          </a:xfrm>
          <a:prstGeom prst="rect">
            <a:avLst/>
          </a:prstGeom>
          <a:solidFill>
            <a:srgbClr val="FEEA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/>
                </a:solidFill>
                <a:sym typeface="+mn-ea"/>
              </a:rPr>
              <a:t>通过理解已实现业务功能、最大化复用已有组件，从而解决了</a:t>
            </a:r>
            <a:r>
              <a:rPr lang="en-US" altLang="zh-CN" sz="1400">
                <a:solidFill>
                  <a:schemeClr val="tx1"/>
                </a:solidFill>
                <a:sym typeface="+mn-ea"/>
              </a:rPr>
              <a:t>AI</a:t>
            </a:r>
            <a:r>
              <a:rPr lang="zh-CN" altLang="en-US" sz="1400">
                <a:solidFill>
                  <a:schemeClr val="tx1"/>
                </a:solidFill>
                <a:sym typeface="+mn-ea"/>
              </a:rPr>
              <a:t>生成代码最大的痛点</a:t>
            </a:r>
            <a:r>
              <a:rPr lang="en-US" altLang="zh-CN" sz="1400">
                <a:solidFill>
                  <a:schemeClr val="tx1"/>
                </a:solidFill>
                <a:sym typeface="+mn-ea"/>
              </a:rPr>
              <a:t>——</a:t>
            </a:r>
            <a:r>
              <a:rPr lang="zh-CN" altLang="en-US" sz="1400">
                <a:solidFill>
                  <a:schemeClr val="tx1"/>
                </a:solidFill>
                <a:sym typeface="+mn-ea"/>
              </a:rPr>
              <a:t>幻觉与不可控。</a:t>
            </a:r>
            <a:endParaRPr lang="zh-CN" altLang="en-US" sz="1400" dirty="0">
              <a:solidFill>
                <a:schemeClr val="tx1"/>
              </a:solidFill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1352"/>
            <a:ext cx="12192000" cy="652318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04787" y="1413712"/>
            <a:ext cx="10096500" cy="2360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400" b="1" spc="3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 让</a:t>
            </a:r>
            <a:r>
              <a:rPr lang="zh-CN" altLang="zh-CN" sz="4400" b="1" spc="3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医疗更有温度</a:t>
            </a:r>
            <a:r>
              <a:rPr lang="zh-CN" altLang="en-US" sz="4400" b="1" spc="3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！</a:t>
            </a:r>
            <a:endParaRPr lang="en-US" altLang="zh-CN" sz="4400" b="1" spc="3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——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zh-CN" sz="28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与你携手，共创未来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——</a:t>
            </a:r>
            <a:endParaRPr lang="zh-CN" altLang="zh-CN" sz="2800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algn="ctr">
              <a:lnSpc>
                <a:spcPct val="120000"/>
              </a:lnSpc>
            </a:pPr>
            <a:endParaRPr lang="zh-CN" altLang="zh-CN" sz="3400" b="1" spc="3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algn="ctr">
              <a:lnSpc>
                <a:spcPct val="120000"/>
              </a:lnSpc>
            </a:pPr>
            <a:endParaRPr kumimoji="1" lang="zh-CN" altLang="en-US" b="1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825" y="4777856"/>
            <a:ext cx="1386658" cy="1375103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251283" y="6243944"/>
            <a:ext cx="1567742" cy="328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sz="1400" dirty="0">
                <a:latin typeface="微软雅黑" panose="020B0503020204020204" charset="-122"/>
                <a:cs typeface="微软雅黑" panose="020B0503020204020204" charset="-122"/>
              </a:rPr>
              <a:t>医百科技公众号</a:t>
            </a:r>
            <a:endParaRPr kumimoji="1" lang="zh-CN" altLang="en-US" sz="1400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831" y="4794810"/>
            <a:ext cx="1380406" cy="1380406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3127132" y="6243944"/>
            <a:ext cx="1621803" cy="328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sz="1400" dirty="0">
                <a:latin typeface="微软雅黑" panose="020B0503020204020204" charset="-122"/>
                <a:cs typeface="微软雅黑" panose="020B0503020204020204" charset="-122"/>
              </a:rPr>
              <a:t>医百官方客服</a:t>
            </a:r>
            <a:endParaRPr kumimoji="1" lang="en-US" altLang="zh-CN" sz="1400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063490" y="4777740"/>
            <a:ext cx="6287770" cy="1253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dirty="0"/>
              <a:t>ADD</a:t>
            </a:r>
            <a:r>
              <a:rPr lang="zh-CN" altLang="zh-CN" sz="1600" dirty="0"/>
              <a:t>：</a:t>
            </a:r>
            <a:endParaRPr lang="zh-CN" altLang="zh-CN" sz="1600" dirty="0"/>
          </a:p>
          <a:p>
            <a:pPr>
              <a:lnSpc>
                <a:spcPct val="120000"/>
              </a:lnSpc>
            </a:pPr>
            <a:endParaRPr lang="zh-CN" altLang="zh-CN" sz="1600" dirty="0"/>
          </a:p>
          <a:p>
            <a:pPr>
              <a:lnSpc>
                <a:spcPct val="120000"/>
              </a:lnSpc>
            </a:pPr>
            <a:endParaRPr lang="zh-CN" altLang="zh-CN" sz="1600" dirty="0"/>
          </a:p>
          <a:p>
            <a:pPr>
              <a:lnSpc>
                <a:spcPct val="120000"/>
              </a:lnSpc>
            </a:pPr>
            <a:r>
              <a:rPr lang="en-US" altLang="zh-CN" sz="1600" dirty="0"/>
              <a:t>TEL</a:t>
            </a:r>
            <a:r>
              <a:rPr lang="zh-CN" altLang="en-US" sz="1600" dirty="0"/>
              <a:t>：   </a:t>
            </a:r>
            <a:r>
              <a:rPr lang="en-US" altLang="zh-CN" sz="1600" dirty="0"/>
              <a:t>400-114-9100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19" name="图片 18" descr="医百科技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549" y="4663174"/>
            <a:ext cx="1611618" cy="1611618"/>
          </a:xfrm>
          <a:prstGeom prst="rect">
            <a:avLst/>
          </a:prstGeom>
        </p:spPr>
      </p:pic>
      <p:pic>
        <p:nvPicPr>
          <p:cNvPr id="21" name="图片 20" descr="医百君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7132" y="4705515"/>
            <a:ext cx="1509447" cy="150821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674995" y="4777740"/>
            <a:ext cx="6421120" cy="662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zh-CN" sz="1600" dirty="0">
                <a:sym typeface="+mn-ea"/>
              </a:rPr>
              <a:t>【</a:t>
            </a:r>
            <a:r>
              <a:rPr lang="zh-CN" altLang="en-US" sz="1600" dirty="0">
                <a:sym typeface="+mn-ea"/>
              </a:rPr>
              <a:t>北京总部】北京望京</a:t>
            </a:r>
            <a:r>
              <a:rPr lang="en-US" altLang="zh-CN" sz="1600" dirty="0">
                <a:sym typeface="+mn-ea"/>
              </a:rPr>
              <a:t>SOHO T3-A</a:t>
            </a:r>
            <a:r>
              <a:rPr lang="zh-CN" altLang="en-US" sz="1600" dirty="0">
                <a:sym typeface="+mn-ea"/>
              </a:rPr>
              <a:t>座</a:t>
            </a:r>
            <a:r>
              <a:rPr lang="en-US" altLang="zh-CN" sz="1600" dirty="0">
                <a:sym typeface="+mn-ea"/>
              </a:rPr>
              <a:t> 23</a:t>
            </a:r>
            <a:r>
              <a:rPr lang="zh-CN" altLang="en-US" sz="1600" dirty="0">
                <a:sym typeface="+mn-ea"/>
              </a:rPr>
              <a:t>层</a:t>
            </a:r>
            <a:endParaRPr lang="zh-CN" altLang="en-US" sz="1600" dirty="0"/>
          </a:p>
          <a:p>
            <a:pPr>
              <a:lnSpc>
                <a:spcPct val="120000"/>
              </a:lnSpc>
            </a:pPr>
            <a:r>
              <a:rPr lang="en-US" altLang="zh-CN" sz="1600" dirty="0">
                <a:sym typeface="+mn-ea"/>
              </a:rPr>
              <a:t>【</a:t>
            </a:r>
            <a:r>
              <a:rPr lang="zh-CN" altLang="en-US" sz="1600" dirty="0">
                <a:sym typeface="+mn-ea"/>
              </a:rPr>
              <a:t>南京分部</a:t>
            </a:r>
            <a:r>
              <a:rPr lang="en-US" altLang="zh-CN" sz="1600" dirty="0">
                <a:sym typeface="+mn-ea"/>
              </a:rPr>
              <a:t>】</a:t>
            </a:r>
            <a:r>
              <a:rPr lang="zh-CN" altLang="en-US" sz="1600" dirty="0">
                <a:sym typeface="+mn-ea"/>
              </a:rPr>
              <a:t>江苏省南京市经济开发区兴智路</a:t>
            </a:r>
            <a:r>
              <a:rPr lang="en-US" altLang="zh-CN" sz="1600" dirty="0">
                <a:sym typeface="+mn-ea"/>
              </a:rPr>
              <a:t>6</a:t>
            </a:r>
            <a:r>
              <a:rPr lang="zh-CN" altLang="en-US" sz="1600" dirty="0">
                <a:sym typeface="+mn-ea"/>
              </a:rPr>
              <a:t>号兴智科技园</a:t>
            </a:r>
            <a:r>
              <a:rPr lang="en-US" altLang="zh-CN" sz="1600" dirty="0">
                <a:sym typeface="+mn-ea"/>
              </a:rPr>
              <a:t>C</a:t>
            </a:r>
            <a:r>
              <a:rPr lang="zh-CN" altLang="en-US" sz="1600" dirty="0">
                <a:sym typeface="+mn-ea"/>
              </a:rPr>
              <a:t>栋</a:t>
            </a:r>
            <a:r>
              <a:rPr lang="en-US" altLang="zh-CN" sz="1600" dirty="0">
                <a:sym typeface="+mn-ea"/>
              </a:rPr>
              <a:t>1402</a:t>
            </a:r>
            <a:endParaRPr lang="zh-CN" altLang="en-US" sz="16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194310"/>
            <a:ext cx="3467735" cy="187452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  <p:tag name="KSO_WM_DIAGRAM_VIRTUALLY_FRAME" val="{&quot;height&quot;:403,&quot;left&quot;:14.9,&quot;top&quot;:65.95,&quot;width&quot;:67.9}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DIAGRAM_VIRTUALLY_FRAME" val="{&quot;height&quot;:25.3,&quot;left&quot;:70.4,&quot;top&quot;:64.3,&quot;width&quot;:830.45}"/>
</p:tagLst>
</file>

<file path=ppt/tags/tag31.xml><?xml version="1.0" encoding="utf-8"?>
<p:tagLst xmlns:p="http://schemas.openxmlformats.org/presentationml/2006/main">
  <p:tag name="KSO_WM_BEAUTIFY_FLAG" val=""/>
  <p:tag name="KSO_WM_DIAGRAM_VIRTUALLY_FRAME" val="{&quot;height&quot;:25.3,&quot;left&quot;:70.4,&quot;top&quot;:64.3,&quot;width&quot;:830.45}"/>
</p:tagLst>
</file>

<file path=ppt/tags/tag32.xml><?xml version="1.0" encoding="utf-8"?>
<p:tagLst xmlns:p="http://schemas.openxmlformats.org/presentationml/2006/main">
  <p:tag name="KSO_WM_BEAUTIFY_FLAG" val=""/>
  <p:tag name="KSO_WM_DIAGRAM_VIRTUALLY_FRAME" val="{&quot;height&quot;:25.3,&quot;left&quot;:70.4,&quot;top&quot;:64.3,&quot;width&quot;:830.45}"/>
</p:tagLst>
</file>

<file path=ppt/tags/tag33.xml><?xml version="1.0" encoding="utf-8"?>
<p:tagLst xmlns:p="http://schemas.openxmlformats.org/presentationml/2006/main">
  <p:tag name="KSO_WM_DIAGRAM_VIRTUALLY_FRAME" val="{&quot;height&quot;:25.3,&quot;left&quot;:70.4,&quot;top&quot;:64.3,&quot;width&quot;:830.45}"/>
</p:tagLst>
</file>

<file path=ppt/tags/tag34.xml><?xml version="1.0" encoding="utf-8"?>
<p:tagLst xmlns:p="http://schemas.openxmlformats.org/presentationml/2006/main">
  <p:tag name="KSO_WM_BEAUTIFY_FLAG" val=""/>
  <p:tag name="KSO_WM_DIAGRAM_VIRTUALLY_FRAME" val="{&quot;height&quot;:25.3,&quot;left&quot;:70.4,&quot;top&quot;:64.3,&quot;width&quot;:830.45}"/>
</p:tagLst>
</file>

<file path=ppt/tags/tag35.xml><?xml version="1.0" encoding="utf-8"?>
<p:tagLst xmlns:p="http://schemas.openxmlformats.org/presentationml/2006/main">
  <p:tag name="KSO_WM_BEAUTIFY_FLAG" val=""/>
  <p:tag name="KSO_WM_DIAGRAM_VIRTUALLY_FRAME" val="{&quot;height&quot;:25.3,&quot;left&quot;:70.4,&quot;top&quot;:64.3,&quot;width&quot;:830.45}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ADJUSTMENTS" val="7.71874"/>
  <p:tag name="SHADOWSIZE" val="108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ADJUSTMENTS" val="7.71874"/>
  <p:tag name="SHADOWSIZE" val="108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1028</Words>
  <Application>WPS 演示</Application>
  <PresentationFormat>宽屏</PresentationFormat>
  <Paragraphs>257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33" baseType="lpstr">
      <vt:lpstr>Arial</vt:lpstr>
      <vt:lpstr>宋体</vt:lpstr>
      <vt:lpstr>Wingdings</vt:lpstr>
      <vt:lpstr>微软雅黑</vt:lpstr>
      <vt:lpstr>思源黑体 CN Bold</vt:lpstr>
      <vt:lpstr>黑体</vt:lpstr>
      <vt:lpstr>JetBrains Mono</vt:lpstr>
      <vt:lpstr>Thonburi</vt:lpstr>
      <vt:lpstr>阿里巴巴普惠体 Heavy</vt:lpstr>
      <vt:lpstr>Segoe UI</vt:lpstr>
      <vt:lpstr>Gotham Book</vt:lpstr>
      <vt:lpstr>思源黑体 CN Regular</vt:lpstr>
      <vt:lpstr>阿里巴巴普惠体 Light</vt:lpstr>
      <vt:lpstr>阿里巴巴普惠体</vt:lpstr>
      <vt:lpstr>Wingdings</vt:lpstr>
      <vt:lpstr>苹方-简</vt:lpstr>
      <vt:lpstr>Calibri</vt:lpstr>
      <vt:lpstr>Arial Unicode MS</vt:lpstr>
      <vt:lpstr>Gotham Book</vt:lpstr>
      <vt:lpstr>JetBrains Mono</vt:lpstr>
      <vt:lpstr>思源黑体 CN Regular</vt:lpstr>
      <vt:lpstr>阿里巴巴普惠体</vt:lpstr>
      <vt:lpstr>阿里巴巴普惠体 Heavy</vt:lpstr>
      <vt:lpstr>阿里巴巴普惠体 Light</vt:lpstr>
      <vt:lpstr>思源黑体 CN Regular</vt:lpstr>
      <vt:lpstr>Arial Bold</vt:lpstr>
      <vt:lpstr>汉仪铸字美心体简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Sijia Fan</dc:creator>
  <cp:lastModifiedBy>Miracle</cp:lastModifiedBy>
  <cp:revision>1216</cp:revision>
  <dcterms:created xsi:type="dcterms:W3CDTF">2026-01-16T13:13:51Z</dcterms:created>
  <dcterms:modified xsi:type="dcterms:W3CDTF">2026-01-16T13:13:51Z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2052-12.1.24031.24031</vt:lpwstr>
  </property>
  <property fmtid="{D5CDD505-2E9C-101B-9397-08002B2CF9AE}" pid="3" name="ICV">
    <vt:lpwstr>7C0986037452CBEDB56268690A752302_43</vt:lpwstr>
  </property>
</Properties>
</file>

<file path=docProps/thumbnail.jpeg>
</file>